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6858000" cx="12192000"/>
  <p:notesSz cx="6858000" cy="9144000"/>
  <p:embeddedFontLst>
    <p:embeddedFont>
      <p:font typeface="Roboto"/>
      <p:regular r:id="rId26"/>
      <p:bold r:id="rId27"/>
      <p:italic r:id="rId28"/>
      <p:boldItalic r:id="rId29"/>
    </p:embeddedFont>
    <p:embeddedFont>
      <p:font typeface="Montserrat"/>
      <p:regular r:id="rId30"/>
      <p:bold r:id="rId31"/>
      <p:italic r:id="rId32"/>
      <p:boldItalic r:id="rId33"/>
    </p:embeddedFont>
    <p:embeddedFont>
      <p:font typeface="Montserrat Medium"/>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16">
          <p15:clr>
            <a:srgbClr val="A4A3A4"/>
          </p15:clr>
        </p15:guide>
        <p15:guide id="2" pos="7256">
          <p15:clr>
            <a:srgbClr val="A4A3A4"/>
          </p15:clr>
        </p15:guide>
        <p15:guide id="3" orient="horz" pos="640">
          <p15:clr>
            <a:srgbClr val="A4A3A4"/>
          </p15:clr>
        </p15:guide>
        <p15:guide id="4" orient="horz" pos="712">
          <p15:clr>
            <a:srgbClr val="A4A3A4"/>
          </p15:clr>
        </p15:guide>
        <p15:guide id="5" orient="horz" pos="3928">
          <p15:clr>
            <a:srgbClr val="A4A3A4"/>
          </p15:clr>
        </p15:guide>
        <p15:guide id="6" orient="horz" pos="386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EACB3F-CB1E-4829-8900-64F5BF230B5B}">
  <a:tblStyle styleId="{D0EACB3F-CB1E-4829-8900-64F5BF230B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16"/>
        <p:guide pos="7256"/>
        <p:guide pos="640" orient="horz"/>
        <p:guide pos="712" orient="horz"/>
        <p:guide pos="3928" orient="horz"/>
        <p:guide pos="3864"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5.xml"/><Relationship Id="rId33" Type="http://schemas.openxmlformats.org/officeDocument/2006/relationships/font" Target="fonts/Montserrat-boldItalic.fntdata"/><Relationship Id="rId10" Type="http://schemas.openxmlformats.org/officeDocument/2006/relationships/slide" Target="slides/slide4.xml"/><Relationship Id="rId32" Type="http://schemas.openxmlformats.org/officeDocument/2006/relationships/font" Target="fonts/Montserrat-italic.fntdata"/><Relationship Id="rId13" Type="http://schemas.openxmlformats.org/officeDocument/2006/relationships/slide" Target="slides/slide7.xml"/><Relationship Id="rId35" Type="http://schemas.openxmlformats.org/officeDocument/2006/relationships/font" Target="fonts/MontserratMedium-bold.fntdata"/><Relationship Id="rId12" Type="http://schemas.openxmlformats.org/officeDocument/2006/relationships/slide" Target="slides/slide6.xml"/><Relationship Id="rId34" Type="http://schemas.openxmlformats.org/officeDocument/2006/relationships/font" Target="fonts/MontserratMedium-regular.fntdata"/><Relationship Id="rId15" Type="http://schemas.openxmlformats.org/officeDocument/2006/relationships/slide" Target="slides/slide9.xml"/><Relationship Id="rId37" Type="http://schemas.openxmlformats.org/officeDocument/2006/relationships/font" Target="fonts/MontserratMedium-boldItalic.fntdata"/><Relationship Id="rId14" Type="http://schemas.openxmlformats.org/officeDocument/2006/relationships/slide" Target="slides/slide8.xml"/><Relationship Id="rId36" Type="http://schemas.openxmlformats.org/officeDocument/2006/relationships/font" Target="fonts/Montserrat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jpg>
</file>

<file path=ppt/media/image12.png>
</file>

<file path=ppt/media/image13.png>
</file>

<file path=ppt/media/image14.png>
</file>

<file path=ppt/media/image16.jp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sz="1200">
              <a:solidFill>
                <a:schemeClr val="lt1"/>
              </a:solidFill>
              <a:latin typeface="Arial"/>
              <a:ea typeface="Arial"/>
              <a:cs typeface="Arial"/>
              <a:sym typeface="Arial"/>
            </a:endParaRPr>
          </a:p>
          <a:p>
            <a:pPr indent="0" lvl="0" marL="0" rtl="0" algn="l">
              <a:spcBef>
                <a:spcPts val="0"/>
              </a:spcBef>
              <a:spcAft>
                <a:spcPts val="0"/>
              </a:spcAft>
              <a:buNone/>
            </a:pPr>
            <a:r>
              <a:t/>
            </a:r>
            <a:endParaRPr/>
          </a:p>
        </p:txBody>
      </p:sp>
      <p:sp>
        <p:nvSpPr>
          <p:cNvPr id="117" name="Google Shape;11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ba0e18b1ac_0_2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g2ba0e18b1ac_0_2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2ba0e18b1ac_0_2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baa046cf8d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g2baa046cf8d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277" name="Google Shape;277;g2baa046cf8d_0_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ba0e18b1ac_0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g2ba0e18b1ac_0_1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291" name="Google Shape;291;g2ba0e18b1ac_0_1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ba0e18b1ac_0_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2ba0e18b1ac_0_18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2ba0e18b1ac_0_18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ba0e18b1ac_0_2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g2ba0e18b1ac_0_2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rPr lang="en-US"/>
              <a:t>https://unsplash.com/photos/2ugtRrYMLLk</a:t>
            </a:r>
            <a:endParaRPr/>
          </a:p>
          <a:p>
            <a:pPr indent="0" lvl="0" marL="0" rtl="0" algn="l">
              <a:spcBef>
                <a:spcPts val="0"/>
              </a:spcBef>
              <a:spcAft>
                <a:spcPts val="0"/>
              </a:spcAft>
              <a:buNone/>
            </a:pPr>
            <a:r>
              <a:t/>
            </a:r>
            <a:endParaRPr/>
          </a:p>
        </p:txBody>
      </p:sp>
      <p:sp>
        <p:nvSpPr>
          <p:cNvPr id="321" name="Google Shape;321;g2ba0e18b1ac_0_2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6" name="Google Shape;336;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ba0e18b1ac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g2ba0e18b1ac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347" name="Google Shape;347;g2ba0e18b1ac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1" name="Google Shape;3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ba0e18b1ac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7" name="Google Shape;387;g2ba0e18b1ac_0_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388" name="Google Shape;388;g2ba0e18b1ac_0_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ba0e18b1ac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1" name="Google Shape;411;g2ba0e18b1ac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100"/>
              <a:t>These risk factors suggest that while Apple is a robust company with a strong market position, it faces challenges typical of large multinational corporations, including economic conditions, business execution, legal and regulatory environments, financial market changes, and stock market perceptions. Each of these areas presents potential hurdles that Apple must navigate to maintain its business success and shareholder value.</a:t>
            </a:r>
            <a:endParaRPr/>
          </a:p>
          <a:p>
            <a:pPr indent="0" lvl="0" marL="0" rtl="0" algn="l">
              <a:spcBef>
                <a:spcPts val="0"/>
              </a:spcBef>
              <a:spcAft>
                <a:spcPts val="0"/>
              </a:spcAft>
              <a:buNone/>
            </a:pPr>
            <a:r>
              <a:t/>
            </a:r>
            <a:endParaRPr/>
          </a:p>
        </p:txBody>
      </p:sp>
      <p:sp>
        <p:nvSpPr>
          <p:cNvPr id="412" name="Google Shape;412;g2ba0e18b1ac_0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ba8b88d784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g2ba8b88d784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127" name="Google Shape;127;g2ba8b88d784_0_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b88fc5f7a8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g2b88fc5f7a8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141" name="Google Shape;141;g2b88fc5f7a8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b88fc5f7a8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g2b88fc5f7a8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155" name="Google Shape;155;g2b88fc5f7a8_0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bb8835a14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bb8835a14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2bb8835a14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b8835a140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b8835a140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g2bb8835a140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ba0e18b1ac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g2ba0e18b1ac_0_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rPr lang="en-US"/>
              <a:t>https://unsplash.com/photos/2ugtRrYMLLk</a:t>
            </a:r>
            <a:endParaRPr/>
          </a:p>
          <a:p>
            <a:pPr indent="0" lvl="0" marL="0" rtl="0" algn="l">
              <a:spcBef>
                <a:spcPts val="0"/>
              </a:spcBef>
              <a:spcAft>
                <a:spcPts val="0"/>
              </a:spcAft>
              <a:buNone/>
            </a:pPr>
            <a:r>
              <a:t/>
            </a:r>
            <a:endParaRPr/>
          </a:p>
        </p:txBody>
      </p:sp>
      <p:sp>
        <p:nvSpPr>
          <p:cNvPr id="209" name="Google Shape;209;g2ba0e18b1ac_0_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a0e18b1ac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g2ba0e18b1ac_0_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225" name="Google Shape;225;g2ba0e18b1ac_0_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ba0e18b1ac_0_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g2ba0e18b1ac_0_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Arial"/>
              <a:buNone/>
            </a:pPr>
            <a:r>
              <a:t/>
            </a:r>
            <a:endParaRPr/>
          </a:p>
          <a:p>
            <a:pPr indent="0" lvl="0" marL="0" rtl="0" algn="l">
              <a:spcBef>
                <a:spcPts val="0"/>
              </a:spcBef>
              <a:spcAft>
                <a:spcPts val="0"/>
              </a:spcAft>
              <a:buNone/>
            </a:pPr>
            <a:r>
              <a:t/>
            </a:r>
            <a:endParaRPr/>
          </a:p>
        </p:txBody>
      </p:sp>
      <p:sp>
        <p:nvSpPr>
          <p:cNvPr id="240" name="Google Shape;240;g2ba0e18b1ac_0_9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9_Custom Layout">
  <p:cSld name="49_Custom Layout">
    <p:spTree>
      <p:nvGrpSpPr>
        <p:cNvPr id="49" name="Shape 49"/>
        <p:cNvGrpSpPr/>
        <p:nvPr/>
      </p:nvGrpSpPr>
      <p:grpSpPr>
        <a:xfrm>
          <a:off x="0" y="0"/>
          <a:ext cx="0" cy="0"/>
          <a:chOff x="0" y="0"/>
          <a:chExt cx="0" cy="0"/>
        </a:xfrm>
      </p:grpSpPr>
      <p:sp>
        <p:nvSpPr>
          <p:cNvPr id="50" name="Google Shape;50;p11"/>
          <p:cNvSpPr/>
          <p:nvPr/>
        </p:nvSpPr>
        <p:spPr>
          <a:xfrm>
            <a:off x="0" y="-9073"/>
            <a:ext cx="12192000" cy="6867071"/>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1" name="Google Shape;51;p11"/>
          <p:cNvSpPr/>
          <p:nvPr>
            <p:ph idx="2" type="pic"/>
          </p:nvPr>
        </p:nvSpPr>
        <p:spPr>
          <a:xfrm>
            <a:off x="0" y="-10886"/>
            <a:ext cx="3619500" cy="4267200"/>
          </a:xfrm>
          <a:prstGeom prst="rect">
            <a:avLst/>
          </a:prstGeom>
          <a:solidFill>
            <a:srgbClr val="F2F2F2"/>
          </a:solidFill>
          <a:ln>
            <a:noFill/>
          </a:ln>
        </p:spPr>
      </p:sp>
      <p:sp>
        <p:nvSpPr>
          <p:cNvPr id="52" name="Google Shape;52;p11"/>
          <p:cNvSpPr/>
          <p:nvPr>
            <p:ph idx="3" type="pic"/>
          </p:nvPr>
        </p:nvSpPr>
        <p:spPr>
          <a:xfrm>
            <a:off x="8572500" y="-10886"/>
            <a:ext cx="3619500" cy="4267200"/>
          </a:xfrm>
          <a:prstGeom prst="rect">
            <a:avLst/>
          </a:prstGeom>
          <a:solidFill>
            <a:srgbClr val="F2F2F2"/>
          </a:solidFill>
          <a:ln>
            <a:noFill/>
          </a:ln>
        </p:spPr>
      </p:sp>
      <p:sp>
        <p:nvSpPr>
          <p:cNvPr id="53" name="Google Shape;53;p11"/>
          <p:cNvSpPr/>
          <p:nvPr>
            <p:ph idx="4" type="pic"/>
          </p:nvPr>
        </p:nvSpPr>
        <p:spPr>
          <a:xfrm>
            <a:off x="4286250" y="2806700"/>
            <a:ext cx="3619500" cy="4051298"/>
          </a:xfrm>
          <a:prstGeom prst="rect">
            <a:avLst/>
          </a:prstGeom>
          <a:solidFill>
            <a:srgbClr val="F2F2F2"/>
          </a:solidFill>
          <a:ln>
            <a:noFill/>
          </a:ln>
        </p:spPr>
      </p:sp>
      <p:sp>
        <p:nvSpPr>
          <p:cNvPr id="54" name="Google Shape;54;p11"/>
          <p:cNvSpPr txBox="1"/>
          <p:nvPr>
            <p:ph type="title"/>
          </p:nvPr>
        </p:nvSpPr>
        <p:spPr>
          <a:xfrm>
            <a:off x="4254500" y="968829"/>
            <a:ext cx="3683000" cy="1177471"/>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0"/>
              </a:spcBef>
              <a:spcAft>
                <a:spcPts val="0"/>
              </a:spcAft>
              <a:buClr>
                <a:schemeClr val="lt1"/>
              </a:buClr>
              <a:buSzPts val="3300"/>
              <a:buFont typeface="Montserrat"/>
              <a:buNone/>
              <a:defRPr b="1" sz="3300">
                <a:solidFill>
                  <a:schemeClr val="lt1"/>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1"/>
          <p:cNvSpPr/>
          <p:nvPr/>
        </p:nvSpPr>
        <p:spPr>
          <a:xfrm>
            <a:off x="0" y="-9073"/>
            <a:ext cx="12192000" cy="6867071"/>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1_Custom Layout">
  <p:cSld name="141_Custom Layout">
    <p:spTree>
      <p:nvGrpSpPr>
        <p:cNvPr id="56" name="Shape 56"/>
        <p:cNvGrpSpPr/>
        <p:nvPr/>
      </p:nvGrpSpPr>
      <p:grpSpPr>
        <a:xfrm>
          <a:off x="0" y="0"/>
          <a:ext cx="0" cy="0"/>
          <a:chOff x="0" y="0"/>
          <a:chExt cx="0" cy="0"/>
        </a:xfrm>
      </p:grpSpPr>
      <p:sp>
        <p:nvSpPr>
          <p:cNvPr id="57" name="Google Shape;57;p12"/>
          <p:cNvSpPr/>
          <p:nvPr>
            <p:ph idx="2" type="pic"/>
          </p:nvPr>
        </p:nvSpPr>
        <p:spPr>
          <a:xfrm>
            <a:off x="1" y="0"/>
            <a:ext cx="12192000" cy="6858000"/>
          </a:xfrm>
          <a:prstGeom prst="rect">
            <a:avLst/>
          </a:prstGeom>
          <a:solidFill>
            <a:srgbClr val="D8D8D8"/>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7"/>
                                        </p:tgtEl>
                                        <p:attrNameLst>
                                          <p:attrName>style.visibility</p:attrName>
                                        </p:attrNameLst>
                                      </p:cBhvr>
                                      <p:to>
                                        <p:strVal val="visible"/>
                                      </p:to>
                                    </p:set>
                                    <p:animEffect filter="fade" transition="in">
                                      <p:cBhvr>
                                        <p:cTn dur="800"/>
                                        <p:tgtEl>
                                          <p:spTgt spid="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0_Custom Layout">
  <p:cSld name="140_Custom Layout">
    <p:spTree>
      <p:nvGrpSpPr>
        <p:cNvPr id="58" name="Shape 58"/>
        <p:cNvGrpSpPr/>
        <p:nvPr/>
      </p:nvGrpSpPr>
      <p:grpSpPr>
        <a:xfrm>
          <a:off x="0" y="0"/>
          <a:ext cx="0" cy="0"/>
          <a:chOff x="0" y="0"/>
          <a:chExt cx="0" cy="0"/>
        </a:xfrm>
      </p:grpSpPr>
      <p:sp>
        <p:nvSpPr>
          <p:cNvPr id="59" name="Google Shape;59;p13"/>
          <p:cNvSpPr/>
          <p:nvPr>
            <p:ph idx="2" type="pic"/>
          </p:nvPr>
        </p:nvSpPr>
        <p:spPr>
          <a:xfrm>
            <a:off x="-934647" y="3691467"/>
            <a:ext cx="3706407" cy="3705440"/>
          </a:xfrm>
          <a:prstGeom prst="diamond">
            <a:avLst/>
          </a:prstGeom>
          <a:solidFill>
            <a:srgbClr val="D9D9D9"/>
          </a:solidFill>
          <a:ln>
            <a:noFill/>
          </a:ln>
        </p:spPr>
      </p:sp>
      <p:sp>
        <p:nvSpPr>
          <p:cNvPr id="60" name="Google Shape;60;p13"/>
          <p:cNvSpPr/>
          <p:nvPr>
            <p:ph idx="3" type="pic"/>
          </p:nvPr>
        </p:nvSpPr>
        <p:spPr>
          <a:xfrm>
            <a:off x="-934645" y="-542163"/>
            <a:ext cx="3706407" cy="3705440"/>
          </a:xfrm>
          <a:prstGeom prst="diamond">
            <a:avLst/>
          </a:prstGeom>
          <a:solidFill>
            <a:srgbClr val="D9D9D9"/>
          </a:solidFill>
          <a:ln>
            <a:noFill/>
          </a:ln>
        </p:spPr>
      </p:sp>
      <p:sp>
        <p:nvSpPr>
          <p:cNvPr id="61" name="Google Shape;61;p13"/>
          <p:cNvSpPr/>
          <p:nvPr>
            <p:ph idx="4" type="pic"/>
          </p:nvPr>
        </p:nvSpPr>
        <p:spPr>
          <a:xfrm>
            <a:off x="-222214" y="1053778"/>
            <a:ext cx="4748431" cy="4747188"/>
          </a:xfrm>
          <a:prstGeom prst="diamond">
            <a:avLst/>
          </a:prstGeom>
          <a:solidFill>
            <a:srgbClr val="D9D9D9"/>
          </a:solidFill>
          <a:ln cap="flat" cmpd="sng" w="38100">
            <a:solidFill>
              <a:srgbClr val="FFFFFF"/>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800"/>
                                        <p:tgtEl>
                                          <p:spTgt spid="6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800"/>
                                        <p:tgtEl>
                                          <p:spTgt spid="59"/>
                                        </p:tgtEl>
                                        <p:attrNameLst>
                                          <p:attrName>ppt_x</p:attrName>
                                        </p:attrNameLst>
                                      </p:cBhvr>
                                      <p:tavLst>
                                        <p:tav fmla="" tm="0">
                                          <p:val>
                                            <p:strVal val="#ppt_x-1"/>
                                          </p:val>
                                        </p:tav>
                                        <p:tav fmla="" tm="100000">
                                          <p:val>
                                            <p:strVal val="#ppt_x"/>
                                          </p:val>
                                        </p:tav>
                                      </p:tavLst>
                                    </p:anim>
                                  </p:childTnLst>
                                </p:cTn>
                              </p:par>
                            </p:childTnLst>
                          </p:cTn>
                        </p:par>
                        <p:par>
                          <p:cTn fill="hold">
                            <p:stCondLst>
                              <p:cond delay="800"/>
                            </p:stCondLst>
                            <p:childTnLst>
                              <p:par>
                                <p:cTn fill="hold" nodeType="afterEffect" presetClass="entr" presetID="23" presetSubtype="16">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800"/>
                                        <p:tgtEl>
                                          <p:spTgt spid="61"/>
                                        </p:tgtEl>
                                        <p:attrNameLst>
                                          <p:attrName>ppt_w</p:attrName>
                                        </p:attrNameLst>
                                      </p:cBhvr>
                                      <p:tavLst>
                                        <p:tav fmla="" tm="0">
                                          <p:val>
                                            <p:strVal val="0"/>
                                          </p:val>
                                        </p:tav>
                                        <p:tav fmla="" tm="100000">
                                          <p:val>
                                            <p:strVal val="#ppt_w"/>
                                          </p:val>
                                        </p:tav>
                                      </p:tavLst>
                                    </p:anim>
                                    <p:anim calcmode="lin" valueType="num">
                                      <p:cBhvr additive="base">
                                        <p:cTn dur="800"/>
                                        <p:tgtEl>
                                          <p:spTgt spid="6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ustom Layout">
  <p:cSld name="13_Custom Layout">
    <p:spTree>
      <p:nvGrpSpPr>
        <p:cNvPr id="62" name="Shape 62"/>
        <p:cNvGrpSpPr/>
        <p:nvPr/>
      </p:nvGrpSpPr>
      <p:grpSpPr>
        <a:xfrm>
          <a:off x="0" y="0"/>
          <a:ext cx="0" cy="0"/>
          <a:chOff x="0" y="0"/>
          <a:chExt cx="0" cy="0"/>
        </a:xfrm>
      </p:grpSpPr>
      <p:sp>
        <p:nvSpPr>
          <p:cNvPr id="63" name="Google Shape;63;p14"/>
          <p:cNvSpPr/>
          <p:nvPr/>
        </p:nvSpPr>
        <p:spPr>
          <a:xfrm>
            <a:off x="0" y="3441700"/>
            <a:ext cx="12192000" cy="34163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 name="Google Shape;64;p14"/>
          <p:cNvSpPr txBox="1"/>
          <p:nvPr>
            <p:ph type="title"/>
          </p:nvPr>
        </p:nvSpPr>
        <p:spPr>
          <a:xfrm>
            <a:off x="1357789" y="4173981"/>
            <a:ext cx="3136900" cy="1484546"/>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accent1"/>
              </a:buClr>
              <a:buSzPts val="3300"/>
              <a:buFont typeface="Montserrat"/>
              <a:buNone/>
              <a:defRPr b="1" sz="3300">
                <a:solidFill>
                  <a:schemeClr val="accent1"/>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4"/>
          <p:cNvSpPr/>
          <p:nvPr>
            <p:ph idx="2" type="pic"/>
          </p:nvPr>
        </p:nvSpPr>
        <p:spPr>
          <a:xfrm>
            <a:off x="0" y="0"/>
            <a:ext cx="12192000" cy="3441700"/>
          </a:xfrm>
          <a:prstGeom prst="rect">
            <a:avLst/>
          </a:prstGeom>
          <a:solidFill>
            <a:srgbClr val="F2F2F2"/>
          </a:solidFill>
          <a:ln>
            <a:noFill/>
          </a:ln>
        </p:spPr>
      </p:sp>
      <p:sp>
        <p:nvSpPr>
          <p:cNvPr id="66" name="Google Shape;66;p14"/>
          <p:cNvSpPr/>
          <p:nvPr/>
        </p:nvSpPr>
        <p:spPr>
          <a:xfrm>
            <a:off x="0" y="3441700"/>
            <a:ext cx="12192000" cy="34163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6_Custom Layout" showMasterSp="0">
  <p:cSld name="146_Custom Layout">
    <p:spTree>
      <p:nvGrpSpPr>
        <p:cNvPr id="67" name="Shape 67"/>
        <p:cNvGrpSpPr/>
        <p:nvPr/>
      </p:nvGrpSpPr>
      <p:grpSpPr>
        <a:xfrm>
          <a:off x="0" y="0"/>
          <a:ext cx="0" cy="0"/>
          <a:chOff x="0" y="0"/>
          <a:chExt cx="0" cy="0"/>
        </a:xfrm>
      </p:grpSpPr>
      <p:sp>
        <p:nvSpPr>
          <p:cNvPr id="68" name="Google Shape;68;p15"/>
          <p:cNvSpPr/>
          <p:nvPr>
            <p:ph idx="2" type="pic"/>
          </p:nvPr>
        </p:nvSpPr>
        <p:spPr>
          <a:xfrm>
            <a:off x="1" y="0"/>
            <a:ext cx="12192000" cy="6858000"/>
          </a:xfrm>
          <a:prstGeom prst="rect">
            <a:avLst/>
          </a:prstGeom>
          <a:solidFill>
            <a:srgbClr val="D9D9D9"/>
          </a:solidFill>
          <a:ln>
            <a:noFill/>
          </a:ln>
        </p:spPr>
      </p:sp>
      <p:sp>
        <p:nvSpPr>
          <p:cNvPr id="69" name="Google Shape;69;p15"/>
          <p:cNvSpPr/>
          <p:nvPr>
            <p:ph idx="3" type="pic"/>
          </p:nvPr>
        </p:nvSpPr>
        <p:spPr>
          <a:xfrm>
            <a:off x="-1270000" y="595839"/>
            <a:ext cx="4775200" cy="4688805"/>
          </a:xfrm>
          <a:prstGeom prst="diamond">
            <a:avLst/>
          </a:prstGeom>
          <a:solidFill>
            <a:srgbClr val="F2F2F2"/>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700"/>
                                        <p:tgtEl>
                                          <p:spTgt spid="68"/>
                                        </p:tgtEl>
                                      </p:cBhvr>
                                    </p:animEffect>
                                  </p:childTnLst>
                                </p:cTn>
                              </p:par>
                            </p:childTnLst>
                          </p:cTn>
                        </p:par>
                        <p:par>
                          <p:cTn fill="hold">
                            <p:stCondLst>
                              <p:cond delay="700"/>
                            </p:stCondLst>
                            <p:childTnLst>
                              <p:par>
                                <p:cTn fill="hold" nodeType="afterEffect" presetClass="entr" presetID="2" presetSubtype="8">
                                  <p:stCondLst>
                                    <p:cond delay="0"/>
                                  </p:stCondLst>
                                  <p:childTnLst>
                                    <p:set>
                                      <p:cBhvr>
                                        <p:cTn dur="1" fill="hold">
                                          <p:stCondLst>
                                            <p:cond delay="0"/>
                                          </p:stCondLst>
                                        </p:cTn>
                                        <p:tgtEl>
                                          <p:spTgt spid="69"/>
                                        </p:tgtEl>
                                        <p:attrNameLst>
                                          <p:attrName>style.visibility</p:attrName>
                                        </p:attrNameLst>
                                      </p:cBhvr>
                                      <p:to>
                                        <p:strVal val="visible"/>
                                      </p:to>
                                    </p:set>
                                    <p:anim calcmode="lin" valueType="num">
                                      <p:cBhvr additive="base">
                                        <p:cTn dur="700"/>
                                        <p:tgtEl>
                                          <p:spTgt spid="6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3_Custom Layout" showMasterSp="0">
  <p:cSld name="143_Custom Layout">
    <p:spTree>
      <p:nvGrpSpPr>
        <p:cNvPr id="70" name="Shape 70"/>
        <p:cNvGrpSpPr/>
        <p:nvPr/>
      </p:nvGrpSpPr>
      <p:grpSpPr>
        <a:xfrm>
          <a:off x="0" y="0"/>
          <a:ext cx="0" cy="0"/>
          <a:chOff x="0" y="0"/>
          <a:chExt cx="0" cy="0"/>
        </a:xfrm>
      </p:grpSpPr>
      <p:sp>
        <p:nvSpPr>
          <p:cNvPr id="71" name="Google Shape;71;p16"/>
          <p:cNvSpPr/>
          <p:nvPr>
            <p:ph idx="2" type="pic"/>
          </p:nvPr>
        </p:nvSpPr>
        <p:spPr>
          <a:xfrm>
            <a:off x="1" y="0"/>
            <a:ext cx="12192000" cy="6858000"/>
          </a:xfrm>
          <a:prstGeom prst="rect">
            <a:avLst/>
          </a:prstGeom>
          <a:solidFill>
            <a:srgbClr val="D9D9D9"/>
          </a:solidFill>
          <a:ln>
            <a:noFill/>
          </a:ln>
        </p:spPr>
      </p:sp>
      <p:sp>
        <p:nvSpPr>
          <p:cNvPr id="72" name="Google Shape;72;p16"/>
          <p:cNvSpPr/>
          <p:nvPr>
            <p:ph idx="3" type="pic"/>
          </p:nvPr>
        </p:nvSpPr>
        <p:spPr>
          <a:xfrm>
            <a:off x="2027022" y="1495427"/>
            <a:ext cx="4068979" cy="4068979"/>
          </a:xfrm>
          <a:prstGeom prst="diamond">
            <a:avLst/>
          </a:prstGeom>
          <a:solidFill>
            <a:srgbClr val="F2F2F2"/>
          </a:solidFill>
          <a:ln>
            <a:noFill/>
          </a:ln>
        </p:spPr>
      </p:sp>
      <p:sp>
        <p:nvSpPr>
          <p:cNvPr id="73" name="Google Shape;73;p16"/>
          <p:cNvSpPr/>
          <p:nvPr>
            <p:ph idx="4" type="pic"/>
          </p:nvPr>
        </p:nvSpPr>
        <p:spPr>
          <a:xfrm>
            <a:off x="6096001" y="1495427"/>
            <a:ext cx="4068979" cy="4068979"/>
          </a:xfrm>
          <a:prstGeom prst="diamond">
            <a:avLst/>
          </a:prstGeom>
          <a:solidFill>
            <a:srgbClr val="F2F2F2"/>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700"/>
                                        <p:tgtEl>
                                          <p:spTgt spid="71"/>
                                        </p:tgtEl>
                                      </p:cBhvr>
                                    </p:animEffect>
                                  </p:childTnLst>
                                </p:cTn>
                              </p:par>
                            </p:childTnLst>
                          </p:cTn>
                        </p:par>
                        <p:par>
                          <p:cTn fill="hold">
                            <p:stCondLst>
                              <p:cond delay="700"/>
                            </p:stCondLst>
                            <p:childTnLst>
                              <p:par>
                                <p:cTn fill="hold" nodeType="afterEffect" presetClass="entr" presetID="23" presetSubtype="16">
                                  <p:stCondLst>
                                    <p:cond delay="0"/>
                                  </p:stCondLst>
                                  <p:childTnLst>
                                    <p:set>
                                      <p:cBhvr>
                                        <p:cTn dur="1" fill="hold">
                                          <p:stCondLst>
                                            <p:cond delay="0"/>
                                          </p:stCondLst>
                                        </p:cTn>
                                        <p:tgtEl>
                                          <p:spTgt spid="72"/>
                                        </p:tgtEl>
                                        <p:attrNameLst>
                                          <p:attrName>style.visibility</p:attrName>
                                        </p:attrNameLst>
                                      </p:cBhvr>
                                      <p:to>
                                        <p:strVal val="visible"/>
                                      </p:to>
                                    </p:set>
                                    <p:anim calcmode="lin" valueType="num">
                                      <p:cBhvr additive="base">
                                        <p:cTn dur="700"/>
                                        <p:tgtEl>
                                          <p:spTgt spid="72"/>
                                        </p:tgtEl>
                                        <p:attrNameLst>
                                          <p:attrName>ppt_w</p:attrName>
                                        </p:attrNameLst>
                                      </p:cBhvr>
                                      <p:tavLst>
                                        <p:tav fmla="" tm="0">
                                          <p:val>
                                            <p:strVal val="0"/>
                                          </p:val>
                                        </p:tav>
                                        <p:tav fmla="" tm="100000">
                                          <p:val>
                                            <p:strVal val="#ppt_w"/>
                                          </p:val>
                                        </p:tav>
                                      </p:tavLst>
                                    </p:anim>
                                    <p:anim calcmode="lin" valueType="num">
                                      <p:cBhvr additive="base">
                                        <p:cTn dur="700"/>
                                        <p:tgtEl>
                                          <p:spTgt spid="7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700"/>
                                        <p:tgtEl>
                                          <p:spTgt spid="73"/>
                                        </p:tgtEl>
                                        <p:attrNameLst>
                                          <p:attrName>ppt_w</p:attrName>
                                        </p:attrNameLst>
                                      </p:cBhvr>
                                      <p:tavLst>
                                        <p:tav fmla="" tm="0">
                                          <p:val>
                                            <p:strVal val="0"/>
                                          </p:val>
                                        </p:tav>
                                        <p:tav fmla="" tm="100000">
                                          <p:val>
                                            <p:strVal val="#ppt_w"/>
                                          </p:val>
                                        </p:tav>
                                      </p:tavLst>
                                    </p:anim>
                                    <p:anim calcmode="lin" valueType="num">
                                      <p:cBhvr additive="base">
                                        <p:cTn dur="700"/>
                                        <p:tgtEl>
                                          <p:spTgt spid="7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9_Custom Layout">
  <p:cSld name="149_Custom Layout">
    <p:spTree>
      <p:nvGrpSpPr>
        <p:cNvPr id="74" name="Shape 74"/>
        <p:cNvGrpSpPr/>
        <p:nvPr/>
      </p:nvGrpSpPr>
      <p:grpSpPr>
        <a:xfrm>
          <a:off x="0" y="0"/>
          <a:ext cx="0" cy="0"/>
          <a:chOff x="0" y="0"/>
          <a:chExt cx="0" cy="0"/>
        </a:xfrm>
      </p:grpSpPr>
      <p:sp>
        <p:nvSpPr>
          <p:cNvPr id="75" name="Google Shape;75;p17"/>
          <p:cNvSpPr/>
          <p:nvPr>
            <p:ph idx="2" type="pic"/>
          </p:nvPr>
        </p:nvSpPr>
        <p:spPr>
          <a:xfrm>
            <a:off x="0" y="0"/>
            <a:ext cx="3757736" cy="6858000"/>
          </a:xfrm>
          <a:prstGeom prst="rect">
            <a:avLst/>
          </a:prstGeom>
          <a:solidFill>
            <a:srgbClr val="D9D9D9"/>
          </a:solidFill>
          <a:ln>
            <a:noFill/>
          </a:ln>
        </p:spPr>
      </p:sp>
      <p:sp>
        <p:nvSpPr>
          <p:cNvPr id="76" name="Google Shape;76;p17"/>
          <p:cNvSpPr/>
          <p:nvPr>
            <p:ph idx="3" type="pic"/>
          </p:nvPr>
        </p:nvSpPr>
        <p:spPr>
          <a:xfrm>
            <a:off x="8434266" y="0"/>
            <a:ext cx="3757736" cy="6858000"/>
          </a:xfrm>
          <a:prstGeom prst="rect">
            <a:avLst/>
          </a:prstGeom>
          <a:solidFill>
            <a:srgbClr val="D9D9D9"/>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5"/>
                                        </p:tgtEl>
                                        <p:attrNameLst>
                                          <p:attrName>style.visibility</p:attrName>
                                        </p:attrNameLst>
                                      </p:cBhvr>
                                      <p:to>
                                        <p:strVal val="visible"/>
                                      </p:to>
                                    </p:set>
                                    <p:anim calcmode="lin" valueType="num">
                                      <p:cBhvr additive="base">
                                        <p:cTn dur="700"/>
                                        <p:tgtEl>
                                          <p:spTgt spid="7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700"/>
                                        <p:tgtEl>
                                          <p:spTgt spid="7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2_Custom Layout">
  <p:cSld name="52_Custom Layout">
    <p:spTree>
      <p:nvGrpSpPr>
        <p:cNvPr id="77" name="Shape 77"/>
        <p:cNvGrpSpPr/>
        <p:nvPr/>
      </p:nvGrpSpPr>
      <p:grpSpPr>
        <a:xfrm>
          <a:off x="0" y="0"/>
          <a:ext cx="0" cy="0"/>
          <a:chOff x="0" y="0"/>
          <a:chExt cx="0" cy="0"/>
        </a:xfrm>
      </p:grpSpPr>
      <p:sp>
        <p:nvSpPr>
          <p:cNvPr id="78" name="Google Shape;78;p18"/>
          <p:cNvSpPr/>
          <p:nvPr>
            <p:ph idx="2" type="pic"/>
          </p:nvPr>
        </p:nvSpPr>
        <p:spPr>
          <a:xfrm>
            <a:off x="9144000" y="3416300"/>
            <a:ext cx="3048000" cy="3416300"/>
          </a:xfrm>
          <a:prstGeom prst="rect">
            <a:avLst/>
          </a:prstGeom>
          <a:solidFill>
            <a:srgbClr val="F2F2F2"/>
          </a:solidFill>
          <a:ln>
            <a:noFill/>
          </a:ln>
        </p:spPr>
      </p:sp>
      <p:sp>
        <p:nvSpPr>
          <p:cNvPr id="79" name="Google Shape;79;p18"/>
          <p:cNvSpPr/>
          <p:nvPr>
            <p:ph idx="3" type="pic"/>
          </p:nvPr>
        </p:nvSpPr>
        <p:spPr>
          <a:xfrm>
            <a:off x="3048000" y="3416300"/>
            <a:ext cx="3048000" cy="3416300"/>
          </a:xfrm>
          <a:prstGeom prst="rect">
            <a:avLst/>
          </a:prstGeom>
          <a:solidFill>
            <a:srgbClr val="F2F2F2"/>
          </a:solidFill>
          <a:ln>
            <a:noFill/>
          </a:ln>
        </p:spPr>
      </p:sp>
      <p:sp>
        <p:nvSpPr>
          <p:cNvPr id="80" name="Google Shape;80;p18"/>
          <p:cNvSpPr/>
          <p:nvPr>
            <p:ph idx="4" type="pic"/>
          </p:nvPr>
        </p:nvSpPr>
        <p:spPr>
          <a:xfrm>
            <a:off x="0" y="0"/>
            <a:ext cx="3048000" cy="3416300"/>
          </a:xfrm>
          <a:prstGeom prst="rect">
            <a:avLst/>
          </a:prstGeom>
          <a:solidFill>
            <a:srgbClr val="F2F2F2"/>
          </a:solidFill>
          <a:ln>
            <a:noFill/>
          </a:ln>
        </p:spPr>
      </p:sp>
      <p:sp>
        <p:nvSpPr>
          <p:cNvPr id="81" name="Google Shape;81;p18"/>
          <p:cNvSpPr/>
          <p:nvPr/>
        </p:nvSpPr>
        <p:spPr>
          <a:xfrm>
            <a:off x="9144000" y="0"/>
            <a:ext cx="3048000" cy="3416300"/>
          </a:xfrm>
          <a:prstGeom prst="rect">
            <a:avLst/>
          </a:prstGeom>
          <a:solidFill>
            <a:srgbClr val="F4B08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2" name="Google Shape;82;p18"/>
          <p:cNvSpPr/>
          <p:nvPr/>
        </p:nvSpPr>
        <p:spPr>
          <a:xfrm>
            <a:off x="6096000" y="3416300"/>
            <a:ext cx="3048000" cy="3441700"/>
          </a:xfrm>
          <a:prstGeom prst="rect">
            <a:avLst/>
          </a:prstGeom>
          <a:solidFill>
            <a:srgbClr val="F7CAA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3" name="Google Shape;83;p18"/>
          <p:cNvSpPr/>
          <p:nvPr/>
        </p:nvSpPr>
        <p:spPr>
          <a:xfrm>
            <a:off x="12700" y="3441700"/>
            <a:ext cx="3048000" cy="3416300"/>
          </a:xfrm>
          <a:prstGeom prst="rect">
            <a:avLst/>
          </a:prstGeom>
          <a:solidFill>
            <a:srgbClr val="FBE4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 name="Google Shape;84;p18"/>
          <p:cNvSpPr/>
          <p:nvPr/>
        </p:nvSpPr>
        <p:spPr>
          <a:xfrm>
            <a:off x="9144000" y="0"/>
            <a:ext cx="3048000" cy="34163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18"/>
          <p:cNvSpPr/>
          <p:nvPr/>
        </p:nvSpPr>
        <p:spPr>
          <a:xfrm>
            <a:off x="6096000" y="3416300"/>
            <a:ext cx="3048000" cy="3441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 name="Google Shape;86;p18"/>
          <p:cNvSpPr/>
          <p:nvPr/>
        </p:nvSpPr>
        <p:spPr>
          <a:xfrm>
            <a:off x="12700" y="3441700"/>
            <a:ext cx="3048000" cy="34163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87" name="Shape 87"/>
        <p:cNvGrpSpPr/>
        <p:nvPr/>
      </p:nvGrpSpPr>
      <p:grpSpPr>
        <a:xfrm>
          <a:off x="0" y="0"/>
          <a:ext cx="0" cy="0"/>
          <a:chOff x="0" y="0"/>
          <a:chExt cx="0" cy="0"/>
        </a:xfrm>
      </p:grpSpPr>
      <p:sp>
        <p:nvSpPr>
          <p:cNvPr id="88" name="Google Shape;88;p19"/>
          <p:cNvSpPr/>
          <p:nvPr>
            <p:ph idx="2" type="pic"/>
          </p:nvPr>
        </p:nvSpPr>
        <p:spPr>
          <a:xfrm>
            <a:off x="7326376" y="0"/>
            <a:ext cx="3949700" cy="3875314"/>
          </a:xfrm>
          <a:prstGeom prst="rect">
            <a:avLst/>
          </a:prstGeom>
          <a:solidFill>
            <a:srgbClr val="F2F2F2"/>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Image">
  <p:cSld name="Header Image">
    <p:spTree>
      <p:nvGrpSpPr>
        <p:cNvPr id="89" name="Shape 89"/>
        <p:cNvGrpSpPr/>
        <p:nvPr/>
      </p:nvGrpSpPr>
      <p:grpSpPr>
        <a:xfrm>
          <a:off x="0" y="0"/>
          <a:ext cx="0" cy="0"/>
          <a:chOff x="0" y="0"/>
          <a:chExt cx="0" cy="0"/>
        </a:xfrm>
      </p:grpSpPr>
      <p:sp>
        <p:nvSpPr>
          <p:cNvPr id="90" name="Google Shape;90;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0"/>
          <p:cNvSpPr txBox="1"/>
          <p:nvPr>
            <p:ph idx="12" type="sldNum"/>
          </p:nvPr>
        </p:nvSpPr>
        <p:spPr>
          <a:xfrm>
            <a:off x="852652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20"/>
          <p:cNvSpPr/>
          <p:nvPr>
            <p:ph idx="2" type="pic"/>
          </p:nvPr>
        </p:nvSpPr>
        <p:spPr>
          <a:xfrm>
            <a:off x="0" y="0"/>
            <a:ext cx="12192000" cy="2514600"/>
          </a:xfrm>
          <a:prstGeom prst="rect">
            <a:avLst/>
          </a:prstGeom>
          <a:solidFill>
            <a:srgbClr val="385623"/>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4_Custom Layout">
  <p:cSld name="84_Custom Layout">
    <p:spTree>
      <p:nvGrpSpPr>
        <p:cNvPr id="19" name="Shape 19"/>
        <p:cNvGrpSpPr/>
        <p:nvPr/>
      </p:nvGrpSpPr>
      <p:grpSpPr>
        <a:xfrm>
          <a:off x="0" y="0"/>
          <a:ext cx="0" cy="0"/>
          <a:chOff x="0" y="0"/>
          <a:chExt cx="0" cy="0"/>
        </a:xfrm>
      </p:grpSpPr>
      <p:sp>
        <p:nvSpPr>
          <p:cNvPr id="20" name="Google Shape;20;p3"/>
          <p:cNvSpPr/>
          <p:nvPr>
            <p:ph idx="2" type="pic"/>
          </p:nvPr>
        </p:nvSpPr>
        <p:spPr>
          <a:xfrm>
            <a:off x="0" y="0"/>
            <a:ext cx="12192000" cy="6858000"/>
          </a:xfrm>
          <a:prstGeom prst="rect">
            <a:avLst/>
          </a:prstGeom>
          <a:solidFill>
            <a:srgbClr val="F2F2F2"/>
          </a:solidFill>
          <a:ln>
            <a:noFill/>
          </a:ln>
        </p:spPr>
      </p:sp>
      <p:sp>
        <p:nvSpPr>
          <p:cNvPr id="21" name="Google Shape;21;p3"/>
          <p:cNvSpPr txBox="1"/>
          <p:nvPr>
            <p:ph type="title"/>
          </p:nvPr>
        </p:nvSpPr>
        <p:spPr>
          <a:xfrm>
            <a:off x="2797630" y="1302657"/>
            <a:ext cx="6596742" cy="1897743"/>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lt1"/>
              </a:buClr>
              <a:buSzPts val="6000"/>
              <a:buFont typeface="Montserrat"/>
              <a:buNone/>
              <a:defRPr b="1" sz="6000">
                <a:solidFill>
                  <a:schemeClr val="lt1"/>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3_Custom Layout">
  <p:cSld name="53_Custom Layout">
    <p:spTree>
      <p:nvGrpSpPr>
        <p:cNvPr id="93" name="Shape 93"/>
        <p:cNvGrpSpPr/>
        <p:nvPr/>
      </p:nvGrpSpPr>
      <p:grpSpPr>
        <a:xfrm>
          <a:off x="0" y="0"/>
          <a:ext cx="0" cy="0"/>
          <a:chOff x="0" y="0"/>
          <a:chExt cx="0" cy="0"/>
        </a:xfrm>
      </p:grpSpPr>
      <p:sp>
        <p:nvSpPr>
          <p:cNvPr id="94" name="Google Shape;94;p21"/>
          <p:cNvSpPr/>
          <p:nvPr/>
        </p:nvSpPr>
        <p:spPr>
          <a:xfrm>
            <a:off x="0" y="-31752"/>
            <a:ext cx="12192000" cy="5022711"/>
          </a:xfrm>
          <a:prstGeom prst="rect">
            <a:avLst/>
          </a:prstGeom>
          <a:solidFill>
            <a:srgbClr val="F7CAA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 name="Google Shape;95;p21"/>
          <p:cNvSpPr/>
          <p:nvPr>
            <p:ph idx="2" type="pic"/>
          </p:nvPr>
        </p:nvSpPr>
        <p:spPr>
          <a:xfrm>
            <a:off x="635000" y="558660"/>
            <a:ext cx="6286500" cy="3841889"/>
          </a:xfrm>
          <a:prstGeom prst="rect">
            <a:avLst/>
          </a:prstGeom>
          <a:solidFill>
            <a:srgbClr val="F2F2F2"/>
          </a:solidFill>
          <a:ln>
            <a:noFill/>
          </a:ln>
        </p:spPr>
      </p:sp>
      <p:sp>
        <p:nvSpPr>
          <p:cNvPr id="96" name="Google Shape;96;p21"/>
          <p:cNvSpPr txBox="1"/>
          <p:nvPr>
            <p:ph type="title"/>
          </p:nvPr>
        </p:nvSpPr>
        <p:spPr>
          <a:xfrm>
            <a:off x="7843774" y="1219199"/>
            <a:ext cx="3432302" cy="1536701"/>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300"/>
              <a:buFont typeface="Montserrat"/>
              <a:buNone/>
              <a:defRPr b="1" sz="3300">
                <a:solidFill>
                  <a:schemeClr val="dk1"/>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1"/>
          <p:cNvSpPr/>
          <p:nvPr/>
        </p:nvSpPr>
        <p:spPr>
          <a:xfrm>
            <a:off x="7467600" y="816429"/>
            <a:ext cx="4184650" cy="3584120"/>
          </a:xfrm>
          <a:prstGeom prst="rect">
            <a:avLst/>
          </a:prstGeom>
          <a:no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8" name="Google Shape;98;p21"/>
          <p:cNvSpPr/>
          <p:nvPr/>
        </p:nvSpPr>
        <p:spPr>
          <a:xfrm>
            <a:off x="0" y="-31752"/>
            <a:ext cx="12192000" cy="502271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9" name="Google Shape;99;p21"/>
          <p:cNvSpPr/>
          <p:nvPr/>
        </p:nvSpPr>
        <p:spPr>
          <a:xfrm>
            <a:off x="0" y="4637314"/>
            <a:ext cx="12192000" cy="2220686"/>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0" name="Google Shape;100;p21"/>
          <p:cNvSpPr/>
          <p:nvPr/>
        </p:nvSpPr>
        <p:spPr>
          <a:xfrm>
            <a:off x="7467600" y="816429"/>
            <a:ext cx="4184650" cy="3584120"/>
          </a:xfrm>
          <a:prstGeom prst="rect">
            <a:avLst/>
          </a:prstGeom>
          <a:noFill/>
          <a:ln cap="flat" cmpd="sng" w="12700">
            <a:solidFill>
              <a:schemeClr val="accen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9_Custom Layout">
  <p:cSld name="69_Custom Layout">
    <p:spTree>
      <p:nvGrpSpPr>
        <p:cNvPr id="101" name="Shape 101"/>
        <p:cNvGrpSpPr/>
        <p:nvPr/>
      </p:nvGrpSpPr>
      <p:grpSpPr>
        <a:xfrm>
          <a:off x="0" y="0"/>
          <a:ext cx="0" cy="0"/>
          <a:chOff x="0" y="0"/>
          <a:chExt cx="0" cy="0"/>
        </a:xfrm>
      </p:grpSpPr>
      <p:pic>
        <p:nvPicPr>
          <p:cNvPr id="102" name="Google Shape;102;p22"/>
          <p:cNvPicPr preferRelativeResize="0"/>
          <p:nvPr/>
        </p:nvPicPr>
        <p:blipFill rotWithShape="1">
          <a:blip r:embed="rId2">
            <a:alphaModFix/>
          </a:blip>
          <a:srcRect b="0" l="0" r="0" t="0"/>
          <a:stretch/>
        </p:blipFill>
        <p:spPr>
          <a:xfrm>
            <a:off x="-217714" y="718456"/>
            <a:ext cx="8186059" cy="6139544"/>
          </a:xfrm>
          <a:prstGeom prst="rect">
            <a:avLst/>
          </a:prstGeom>
          <a:noFill/>
          <a:ln>
            <a:noFill/>
          </a:ln>
        </p:spPr>
      </p:pic>
      <p:sp>
        <p:nvSpPr>
          <p:cNvPr id="103" name="Google Shape;103;p22"/>
          <p:cNvSpPr/>
          <p:nvPr>
            <p:ph idx="2" type="pic"/>
          </p:nvPr>
        </p:nvSpPr>
        <p:spPr>
          <a:xfrm>
            <a:off x="555914" y="2274475"/>
            <a:ext cx="4020396" cy="3537058"/>
          </a:xfrm>
          <a:prstGeom prst="rect">
            <a:avLst/>
          </a:prstGeom>
          <a:solidFill>
            <a:srgbClr val="F2F2F2"/>
          </a:solidFill>
          <a:ln>
            <a:noFill/>
          </a:ln>
        </p:spPr>
      </p:sp>
      <p:pic>
        <p:nvPicPr>
          <p:cNvPr id="104" name="Google Shape;104;p22"/>
          <p:cNvPicPr preferRelativeResize="0"/>
          <p:nvPr/>
        </p:nvPicPr>
        <p:blipFill rotWithShape="1">
          <a:blip r:embed="rId2">
            <a:alphaModFix/>
          </a:blip>
          <a:srcRect b="0" l="0" r="0" t="0"/>
          <a:stretch/>
        </p:blipFill>
        <p:spPr>
          <a:xfrm>
            <a:off x="-217714" y="718456"/>
            <a:ext cx="8186059" cy="61395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 Up #5">
  <p:cSld name="Mock Up #5">
    <p:spTree>
      <p:nvGrpSpPr>
        <p:cNvPr id="105" name="Shape 105"/>
        <p:cNvGrpSpPr/>
        <p:nvPr/>
      </p:nvGrpSpPr>
      <p:grpSpPr>
        <a:xfrm>
          <a:off x="0" y="0"/>
          <a:ext cx="0" cy="0"/>
          <a:chOff x="0" y="0"/>
          <a:chExt cx="0" cy="0"/>
        </a:xfrm>
      </p:grpSpPr>
      <p:sp>
        <p:nvSpPr>
          <p:cNvPr id="106" name="Google Shape;106;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3"/>
          <p:cNvSpPr txBox="1"/>
          <p:nvPr>
            <p:ph idx="12" type="sldNum"/>
          </p:nvPr>
        </p:nvSpPr>
        <p:spPr>
          <a:xfrm>
            <a:off x="852652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8" name="Google Shape;108;p23"/>
          <p:cNvSpPr/>
          <p:nvPr>
            <p:ph idx="2" type="pic"/>
          </p:nvPr>
        </p:nvSpPr>
        <p:spPr>
          <a:xfrm>
            <a:off x="5487988" y="863600"/>
            <a:ext cx="4941887" cy="3132138"/>
          </a:xfrm>
          <a:prstGeom prst="rect">
            <a:avLst/>
          </a:prstGeom>
          <a:solidFill>
            <a:srgbClr val="385623"/>
          </a:solidFill>
          <a:ln>
            <a:noFill/>
          </a:ln>
        </p:spPr>
      </p:sp>
      <p:sp>
        <p:nvSpPr>
          <p:cNvPr id="109" name="Google Shape;109;p23"/>
          <p:cNvSpPr/>
          <p:nvPr>
            <p:ph idx="3" type="pic"/>
          </p:nvPr>
        </p:nvSpPr>
        <p:spPr>
          <a:xfrm>
            <a:off x="8796338" y="2471738"/>
            <a:ext cx="2346325" cy="3025775"/>
          </a:xfrm>
          <a:prstGeom prst="rect">
            <a:avLst/>
          </a:prstGeom>
          <a:solidFill>
            <a:srgbClr val="385623"/>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10" name="Shape 110"/>
        <p:cNvGrpSpPr/>
        <p:nvPr/>
      </p:nvGrpSpPr>
      <p:grpSpPr>
        <a:xfrm>
          <a:off x="0" y="0"/>
          <a:ext cx="0" cy="0"/>
          <a:chOff x="0" y="0"/>
          <a:chExt cx="0" cy="0"/>
        </a:xfrm>
      </p:grpSpPr>
      <p:sp>
        <p:nvSpPr>
          <p:cNvPr id="111" name="Google Shape;111;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4"/>
          <p:cNvSpPr txBox="1"/>
          <p:nvPr>
            <p:ph idx="12" type="sldNum"/>
          </p:nvPr>
        </p:nvSpPr>
        <p:spPr>
          <a:xfrm>
            <a:off x="852652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0_Custom Layout">
  <p:cSld name="150_Custom Layout">
    <p:spTree>
      <p:nvGrpSpPr>
        <p:cNvPr id="113"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5_Custom Layout">
  <p:cSld name="135_Custom Layout">
    <p:spTree>
      <p:nvGrpSpPr>
        <p:cNvPr id="22" name="Shape 22"/>
        <p:cNvGrpSpPr/>
        <p:nvPr/>
      </p:nvGrpSpPr>
      <p:grpSpPr>
        <a:xfrm>
          <a:off x="0" y="0"/>
          <a:ext cx="0" cy="0"/>
          <a:chOff x="0" y="0"/>
          <a:chExt cx="0" cy="0"/>
        </a:xfrm>
      </p:grpSpPr>
      <p:sp>
        <p:nvSpPr>
          <p:cNvPr id="23" name="Google Shape;23;p4"/>
          <p:cNvSpPr/>
          <p:nvPr>
            <p:ph idx="2" type="pic"/>
          </p:nvPr>
        </p:nvSpPr>
        <p:spPr>
          <a:xfrm>
            <a:off x="165765" y="1146691"/>
            <a:ext cx="4618315" cy="4617110"/>
          </a:xfrm>
          <a:prstGeom prst="diamond">
            <a:avLst/>
          </a:prstGeom>
          <a:solidFill>
            <a:srgbClr val="D9D9D9"/>
          </a:solidFill>
          <a:ln>
            <a:noFill/>
          </a:ln>
        </p:spPr>
      </p:sp>
      <p:sp>
        <p:nvSpPr>
          <p:cNvPr id="24" name="Google Shape;24;p4"/>
          <p:cNvSpPr/>
          <p:nvPr/>
        </p:nvSpPr>
        <p:spPr>
          <a:xfrm>
            <a:off x="-1053558" y="1033853"/>
            <a:ext cx="2363607" cy="2362973"/>
          </a:xfrm>
          <a:prstGeom prst="diamond">
            <a:avLst/>
          </a:prstGeom>
          <a:gradFill>
            <a:gsLst>
              <a:gs pos="0">
                <a:schemeClr val="accent2"/>
              </a:gs>
              <a:gs pos="17000">
                <a:schemeClr val="accent2"/>
              </a:gs>
              <a:gs pos="100000">
                <a:srgbClr val="C5D3ED"/>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 name="Google Shape;25;p4"/>
          <p:cNvSpPr/>
          <p:nvPr/>
        </p:nvSpPr>
        <p:spPr>
          <a:xfrm>
            <a:off x="-114884" y="-782763"/>
            <a:ext cx="2951480" cy="2950689"/>
          </a:xfrm>
          <a:prstGeom prst="diamond">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 name="Google Shape;26;p4"/>
          <p:cNvSpPr/>
          <p:nvPr/>
        </p:nvSpPr>
        <p:spPr>
          <a:xfrm>
            <a:off x="-1053558" y="3519364"/>
            <a:ext cx="2363607" cy="2362973"/>
          </a:xfrm>
          <a:prstGeom prst="diamond">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 name="Google Shape;27;p4"/>
          <p:cNvSpPr/>
          <p:nvPr/>
        </p:nvSpPr>
        <p:spPr>
          <a:xfrm>
            <a:off x="846271" y="4738073"/>
            <a:ext cx="1016477" cy="1016204"/>
          </a:xfrm>
          <a:prstGeom prst="diamond">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p:tgtEl>
                                          <p:spTgt spid="25"/>
                                        </p:tgtEl>
                                        <p:attrNameLst>
                                          <p:attrName>ppt_w</p:attrName>
                                        </p:attrNameLst>
                                      </p:cBhvr>
                                      <p:tavLst>
                                        <p:tav fmla="" tm="0">
                                          <p:val>
                                            <p:strVal val="0"/>
                                          </p:val>
                                        </p:tav>
                                        <p:tav fmla="" tm="100000">
                                          <p:val>
                                            <p:strVal val="#ppt_w"/>
                                          </p:val>
                                        </p:tav>
                                      </p:tavLst>
                                    </p:anim>
                                    <p:anim calcmode="lin" valueType="num">
                                      <p:cBhvr additive="base">
                                        <p:cTn dur="500"/>
                                        <p:tgtEl>
                                          <p:spTgt spid="25"/>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p:tgtEl>
                                          <p:spTgt spid="26"/>
                                        </p:tgtEl>
                                        <p:attrNameLst>
                                          <p:attrName>ppt_w</p:attrName>
                                        </p:attrNameLst>
                                      </p:cBhvr>
                                      <p:tavLst>
                                        <p:tav fmla="" tm="0">
                                          <p:val>
                                            <p:strVal val="0"/>
                                          </p:val>
                                        </p:tav>
                                        <p:tav fmla="" tm="100000">
                                          <p:val>
                                            <p:strVal val="#ppt_w"/>
                                          </p:val>
                                        </p:tav>
                                      </p:tavLst>
                                    </p:anim>
                                    <p:anim calcmode="lin" valueType="num">
                                      <p:cBhvr additive="base">
                                        <p:cTn dur="500"/>
                                        <p:tgtEl>
                                          <p:spTgt spid="26"/>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p:tgtEl>
                                          <p:spTgt spid="24"/>
                                        </p:tgtEl>
                                        <p:attrNameLst>
                                          <p:attrName>ppt_w</p:attrName>
                                        </p:attrNameLst>
                                      </p:cBhvr>
                                      <p:tavLst>
                                        <p:tav fmla="" tm="0">
                                          <p:val>
                                            <p:strVal val="0"/>
                                          </p:val>
                                        </p:tav>
                                        <p:tav fmla="" tm="100000">
                                          <p:val>
                                            <p:strVal val="#ppt_w"/>
                                          </p:val>
                                        </p:tav>
                                      </p:tavLst>
                                    </p:anim>
                                    <p:anim calcmode="lin" valueType="num">
                                      <p:cBhvr additive="base">
                                        <p:cTn dur="500"/>
                                        <p:tgtEl>
                                          <p:spTgt spid="24"/>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p:tgtEl>
                                          <p:spTgt spid="27"/>
                                        </p:tgtEl>
                                        <p:attrNameLst>
                                          <p:attrName>ppt_w</p:attrName>
                                        </p:attrNameLst>
                                      </p:cBhvr>
                                      <p:tavLst>
                                        <p:tav fmla="" tm="0">
                                          <p:val>
                                            <p:strVal val="0"/>
                                          </p:val>
                                        </p:tav>
                                        <p:tav fmla="" tm="100000">
                                          <p:val>
                                            <p:strVal val="#ppt_w"/>
                                          </p:val>
                                        </p:tav>
                                      </p:tavLst>
                                    </p:anim>
                                    <p:anim calcmode="lin" valueType="num">
                                      <p:cBhvr additive="base">
                                        <p:cTn dur="500"/>
                                        <p:tgtEl>
                                          <p:spTgt spid="27"/>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p:tgtEl>
                                          <p:spTgt spid="23"/>
                                        </p:tgtEl>
                                        <p:attrNameLst>
                                          <p:attrName>ppt_w</p:attrName>
                                        </p:attrNameLst>
                                      </p:cBhvr>
                                      <p:tavLst>
                                        <p:tav fmla="" tm="0">
                                          <p:val>
                                            <p:strVal val="0"/>
                                          </p:val>
                                        </p:tav>
                                        <p:tav fmla="" tm="100000">
                                          <p:val>
                                            <p:strVal val="#ppt_w"/>
                                          </p:val>
                                        </p:tav>
                                      </p:tavLst>
                                    </p:anim>
                                    <p:anim calcmode="lin" valueType="num">
                                      <p:cBhvr additive="base">
                                        <p:cTn dur="500"/>
                                        <p:tgtEl>
                                          <p:spTgt spid="2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spTree>
      <p:nvGrpSpPr>
        <p:cNvPr id="28" name="Shape 28"/>
        <p:cNvGrpSpPr/>
        <p:nvPr/>
      </p:nvGrpSpPr>
      <p:grpSpPr>
        <a:xfrm>
          <a:off x="0" y="0"/>
          <a:ext cx="0" cy="0"/>
          <a:chOff x="0" y="0"/>
          <a:chExt cx="0" cy="0"/>
        </a:xfrm>
      </p:grpSpPr>
      <p:sp>
        <p:nvSpPr>
          <p:cNvPr id="29" name="Google Shape;29;p5"/>
          <p:cNvSpPr/>
          <p:nvPr>
            <p:ph idx="2" type="pic"/>
          </p:nvPr>
        </p:nvSpPr>
        <p:spPr>
          <a:xfrm>
            <a:off x="6639468" y="0"/>
            <a:ext cx="5552533" cy="6858000"/>
          </a:xfrm>
          <a:prstGeom prst="rect">
            <a:avLst/>
          </a:prstGeom>
          <a:solidFill>
            <a:srgbClr val="D9D9D9"/>
          </a:solidFill>
          <a:ln>
            <a:noFill/>
          </a:ln>
        </p:spPr>
      </p:sp>
      <p:sp>
        <p:nvSpPr>
          <p:cNvPr id="30" name="Google Shape;30;p5"/>
          <p:cNvSpPr/>
          <p:nvPr>
            <p:ph idx="3" type="pic"/>
          </p:nvPr>
        </p:nvSpPr>
        <p:spPr>
          <a:xfrm>
            <a:off x="4594232" y="1764027"/>
            <a:ext cx="4090469" cy="4089400"/>
          </a:xfrm>
          <a:prstGeom prst="diamond">
            <a:avLst/>
          </a:prstGeom>
          <a:solidFill>
            <a:srgbClr val="D9D9D9"/>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p:tgtEl>
                                          <p:spTgt spid="29"/>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700"/>
                                        <p:tgtEl>
                                          <p:spTgt spid="30"/>
                                        </p:tgtEl>
                                        <p:attrNameLst>
                                          <p:attrName>ppt_w</p:attrName>
                                        </p:attrNameLst>
                                      </p:cBhvr>
                                      <p:tavLst>
                                        <p:tav fmla="" tm="0">
                                          <p:val>
                                            <p:strVal val="0"/>
                                          </p:val>
                                        </p:tav>
                                        <p:tav fmla="" tm="100000">
                                          <p:val>
                                            <p:strVal val="#ppt_w"/>
                                          </p:val>
                                        </p:tav>
                                      </p:tavLst>
                                    </p:anim>
                                    <p:anim calcmode="lin" valueType="num">
                                      <p:cBhvr additive="base">
                                        <p:cTn dur="700"/>
                                        <p:tgtEl>
                                          <p:spTgt spid="3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Custom Layout">
  <p:cSld name="40_Custom Layout">
    <p:spTree>
      <p:nvGrpSpPr>
        <p:cNvPr id="31" name="Shape 31"/>
        <p:cNvGrpSpPr/>
        <p:nvPr/>
      </p:nvGrpSpPr>
      <p:grpSpPr>
        <a:xfrm>
          <a:off x="0" y="0"/>
          <a:ext cx="0" cy="0"/>
          <a:chOff x="0" y="0"/>
          <a:chExt cx="0" cy="0"/>
        </a:xfrm>
      </p:grpSpPr>
      <p:sp>
        <p:nvSpPr>
          <p:cNvPr id="32" name="Google Shape;32;p6"/>
          <p:cNvSpPr/>
          <p:nvPr/>
        </p:nvSpPr>
        <p:spPr>
          <a:xfrm>
            <a:off x="0" y="0"/>
            <a:ext cx="12192001" cy="6858000"/>
          </a:xfrm>
          <a:prstGeom prst="rect">
            <a:avLst/>
          </a:prstGeom>
          <a:solidFill>
            <a:srgbClr val="7B7B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 name="Google Shape;33;p6"/>
          <p:cNvSpPr/>
          <p:nvPr>
            <p:ph idx="2" type="pic"/>
          </p:nvPr>
        </p:nvSpPr>
        <p:spPr>
          <a:xfrm>
            <a:off x="-2" y="1117600"/>
            <a:ext cx="3015346" cy="4622800"/>
          </a:xfrm>
          <a:prstGeom prst="rect">
            <a:avLst/>
          </a:prstGeom>
          <a:solidFill>
            <a:srgbClr val="F2F2F2"/>
          </a:solidFill>
          <a:ln>
            <a:noFill/>
          </a:ln>
        </p:spPr>
      </p:sp>
      <p:sp>
        <p:nvSpPr>
          <p:cNvPr id="34" name="Google Shape;34;p6"/>
          <p:cNvSpPr/>
          <p:nvPr>
            <p:ph idx="3" type="pic"/>
          </p:nvPr>
        </p:nvSpPr>
        <p:spPr>
          <a:xfrm>
            <a:off x="9176654" y="1117600"/>
            <a:ext cx="3015346" cy="4622800"/>
          </a:xfrm>
          <a:prstGeom prst="rect">
            <a:avLst/>
          </a:prstGeom>
          <a:solidFill>
            <a:srgbClr val="F2F2F2"/>
          </a:solidFill>
          <a:ln>
            <a:noFill/>
          </a:ln>
        </p:spPr>
      </p:sp>
      <p:sp>
        <p:nvSpPr>
          <p:cNvPr id="35" name="Google Shape;35;p6"/>
          <p:cNvSpPr/>
          <p:nvPr/>
        </p:nvSpPr>
        <p:spPr>
          <a:xfrm>
            <a:off x="0" y="0"/>
            <a:ext cx="12192001" cy="6858000"/>
          </a:xfrm>
          <a:prstGeom prst="rect">
            <a:avLst/>
          </a:prstGeom>
          <a:solidFill>
            <a:srgbClr val="7B7B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4_Custom Layout">
  <p:cSld name="144_Custom Layout">
    <p:spTree>
      <p:nvGrpSpPr>
        <p:cNvPr id="36" name="Shape 36"/>
        <p:cNvGrpSpPr/>
        <p:nvPr/>
      </p:nvGrpSpPr>
      <p:grpSpPr>
        <a:xfrm>
          <a:off x="0" y="0"/>
          <a:ext cx="0" cy="0"/>
          <a:chOff x="0" y="0"/>
          <a:chExt cx="0" cy="0"/>
        </a:xfrm>
      </p:grpSpPr>
      <p:sp>
        <p:nvSpPr>
          <p:cNvPr id="37" name="Google Shape;37;p7"/>
          <p:cNvSpPr/>
          <p:nvPr>
            <p:ph idx="2" type="pic"/>
          </p:nvPr>
        </p:nvSpPr>
        <p:spPr>
          <a:xfrm>
            <a:off x="6097588" y="1"/>
            <a:ext cx="6094412" cy="3183466"/>
          </a:xfrm>
          <a:prstGeom prst="rect">
            <a:avLst/>
          </a:prstGeom>
          <a:solidFill>
            <a:srgbClr val="D9D9D9"/>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600"/>
                                        <p:tgtEl>
                                          <p:spTgt spid="3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38" name="Shape 38"/>
        <p:cNvGrpSpPr/>
        <p:nvPr/>
      </p:nvGrpSpPr>
      <p:grpSpPr>
        <a:xfrm>
          <a:off x="0" y="0"/>
          <a:ext cx="0" cy="0"/>
          <a:chOff x="0" y="0"/>
          <a:chExt cx="0" cy="0"/>
        </a:xfrm>
      </p:grpSpPr>
      <p:sp>
        <p:nvSpPr>
          <p:cNvPr id="39" name="Google Shape;39;p8"/>
          <p:cNvSpPr/>
          <p:nvPr>
            <p:ph idx="2" type="pic"/>
          </p:nvPr>
        </p:nvSpPr>
        <p:spPr>
          <a:xfrm>
            <a:off x="4027713" y="1117600"/>
            <a:ext cx="3320144" cy="4622800"/>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7_Custom Layout">
  <p:cSld name="137_Custom Layout">
    <p:spTree>
      <p:nvGrpSpPr>
        <p:cNvPr id="40" name="Shape 40"/>
        <p:cNvGrpSpPr/>
        <p:nvPr/>
      </p:nvGrpSpPr>
      <p:grpSpPr>
        <a:xfrm>
          <a:off x="0" y="0"/>
          <a:ext cx="0" cy="0"/>
          <a:chOff x="0" y="0"/>
          <a:chExt cx="0" cy="0"/>
        </a:xfrm>
      </p:grpSpPr>
      <p:sp>
        <p:nvSpPr>
          <p:cNvPr id="41" name="Google Shape;41;p9"/>
          <p:cNvSpPr/>
          <p:nvPr>
            <p:ph idx="2" type="pic"/>
          </p:nvPr>
        </p:nvSpPr>
        <p:spPr>
          <a:xfrm>
            <a:off x="0" y="0"/>
            <a:ext cx="12192000" cy="3494088"/>
          </a:xfrm>
          <a:prstGeom prst="rect">
            <a:avLst/>
          </a:prstGeom>
          <a:noFill/>
          <a:ln>
            <a:noFill/>
          </a:ln>
        </p:spPr>
      </p:sp>
      <p:sp>
        <p:nvSpPr>
          <p:cNvPr id="42" name="Google Shape;42;p9"/>
          <p:cNvSpPr/>
          <p:nvPr>
            <p:ph idx="3" type="pic"/>
          </p:nvPr>
        </p:nvSpPr>
        <p:spPr>
          <a:xfrm>
            <a:off x="3390407" y="3567418"/>
            <a:ext cx="1975984" cy="1975984"/>
          </a:xfrm>
          <a:prstGeom prst="diamond">
            <a:avLst/>
          </a:prstGeom>
          <a:solidFill>
            <a:srgbClr val="D8D8D8"/>
          </a:solidFill>
          <a:ln>
            <a:noFill/>
          </a:ln>
        </p:spPr>
      </p:sp>
      <p:sp>
        <p:nvSpPr>
          <p:cNvPr id="43" name="Google Shape;43;p9"/>
          <p:cNvSpPr/>
          <p:nvPr>
            <p:ph idx="4" type="pic"/>
          </p:nvPr>
        </p:nvSpPr>
        <p:spPr>
          <a:xfrm>
            <a:off x="6805865" y="3567418"/>
            <a:ext cx="1975984" cy="1975984"/>
          </a:xfrm>
          <a:prstGeom prst="diamond">
            <a:avLst/>
          </a:prstGeom>
          <a:solidFill>
            <a:srgbClr val="D8D8D8"/>
          </a:solidFill>
          <a:ln>
            <a:noFill/>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800"/>
                                        <p:tgtEl>
                                          <p:spTgt spid="4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800"/>
                                        <p:tgtEl>
                                          <p:spTgt spid="4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8_Custom Layout">
  <p:cSld name="138_Custom Layout">
    <p:spTree>
      <p:nvGrpSpPr>
        <p:cNvPr id="44" name="Shape 44"/>
        <p:cNvGrpSpPr/>
        <p:nvPr/>
      </p:nvGrpSpPr>
      <p:grpSpPr>
        <a:xfrm>
          <a:off x="0" y="0"/>
          <a:ext cx="0" cy="0"/>
          <a:chOff x="0" y="0"/>
          <a:chExt cx="0" cy="0"/>
        </a:xfrm>
      </p:grpSpPr>
      <p:sp>
        <p:nvSpPr>
          <p:cNvPr id="45" name="Google Shape;45;p10"/>
          <p:cNvSpPr/>
          <p:nvPr>
            <p:ph idx="2" type="pic"/>
          </p:nvPr>
        </p:nvSpPr>
        <p:spPr>
          <a:xfrm>
            <a:off x="3390407" y="2440938"/>
            <a:ext cx="1975984" cy="1975984"/>
          </a:xfrm>
          <a:prstGeom prst="diamond">
            <a:avLst/>
          </a:prstGeom>
          <a:solidFill>
            <a:srgbClr val="D9D9D9"/>
          </a:solidFill>
          <a:ln>
            <a:noFill/>
          </a:ln>
        </p:spPr>
      </p:sp>
      <p:sp>
        <p:nvSpPr>
          <p:cNvPr id="46" name="Google Shape;46;p10"/>
          <p:cNvSpPr/>
          <p:nvPr>
            <p:ph idx="3" type="pic"/>
          </p:nvPr>
        </p:nvSpPr>
        <p:spPr>
          <a:xfrm>
            <a:off x="6805865" y="2440938"/>
            <a:ext cx="1975984" cy="1975984"/>
          </a:xfrm>
          <a:prstGeom prst="diamond">
            <a:avLst/>
          </a:prstGeom>
          <a:solidFill>
            <a:srgbClr val="D9D9D9"/>
          </a:solidFill>
          <a:ln>
            <a:noFill/>
          </a:ln>
        </p:spPr>
      </p:sp>
      <p:cxnSp>
        <p:nvCxnSpPr>
          <p:cNvPr id="47" name="Google Shape;47;p10"/>
          <p:cNvCxnSpPr>
            <a:endCxn id="48" idx="0"/>
          </p:cNvCxnSpPr>
          <p:nvPr/>
        </p:nvCxnSpPr>
        <p:spPr>
          <a:xfrm>
            <a:off x="6086128" y="107"/>
            <a:ext cx="0" cy="2798700"/>
          </a:xfrm>
          <a:prstGeom prst="straightConnector1">
            <a:avLst/>
          </a:prstGeom>
          <a:noFill/>
          <a:ln cap="flat" cmpd="sng" w="19050">
            <a:solidFill>
              <a:srgbClr val="3F3F3F"/>
            </a:solidFill>
            <a:prstDash val="solid"/>
            <a:miter lim="800000"/>
            <a:headEnd len="sm" w="sm" type="none"/>
            <a:tailEnd len="sm" w="sm" type="none"/>
          </a:ln>
        </p:spPr>
      </p:cxnSp>
      <p:sp>
        <p:nvSpPr>
          <p:cNvPr id="48" name="Google Shape;48;p10"/>
          <p:cNvSpPr/>
          <p:nvPr/>
        </p:nvSpPr>
        <p:spPr>
          <a:xfrm>
            <a:off x="5455933" y="2798807"/>
            <a:ext cx="1260389" cy="1260389"/>
          </a:xfrm>
          <a:prstGeom prst="diamond">
            <a:avLst/>
          </a:prstGeom>
          <a:solidFill>
            <a:srgbClr val="262626"/>
          </a:solidFill>
          <a:ln cap="flat" cmpd="sng" w="381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7"/>
                                        </p:tgtEl>
                                        <p:attrNameLst>
                                          <p:attrName>style.visibility</p:attrName>
                                        </p:attrNameLst>
                                      </p:cBhvr>
                                      <p:to>
                                        <p:strVal val="visible"/>
                                      </p:to>
                                    </p:set>
                                    <p:animEffect filter="fade" transition="in">
                                      <p:cBhvr>
                                        <p:cTn dur="700"/>
                                        <p:tgtEl>
                                          <p:spTgt spid="47"/>
                                        </p:tgtEl>
                                      </p:cBhvr>
                                    </p:animEffect>
                                  </p:childTnLst>
                                </p:cTn>
                              </p:par>
                            </p:childTnLst>
                          </p:cTn>
                        </p:par>
                        <p:par>
                          <p:cTn fill="hold">
                            <p:stCondLst>
                              <p:cond delay="700"/>
                            </p:stCondLst>
                            <p:childTnLst>
                              <p:par>
                                <p:cTn fill="hold" nodeType="afterEffect" presetClass="entr" presetID="2" presetSubtype="4">
                                  <p:stCondLst>
                                    <p:cond delay="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800"/>
                                        <p:tgtEl>
                                          <p:spTgt spid="4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800"/>
                                        <p:tgtEl>
                                          <p:spTgt spid="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2.jpg"/><Relationship Id="rId4"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13.png"/><Relationship Id="rId9"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26.png"/><Relationship Id="rId7" Type="http://schemas.openxmlformats.org/officeDocument/2006/relationships/image" Target="../media/image5.png"/><Relationship Id="rId8"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8" name="Shape 118"/>
        <p:cNvGrpSpPr/>
        <p:nvPr/>
      </p:nvGrpSpPr>
      <p:grpSpPr>
        <a:xfrm>
          <a:off x="0" y="0"/>
          <a:ext cx="0" cy="0"/>
          <a:chOff x="0" y="0"/>
          <a:chExt cx="0" cy="0"/>
        </a:xfrm>
      </p:grpSpPr>
      <p:pic>
        <p:nvPicPr>
          <p:cNvPr id="119" name="Google Shape;119;p26"/>
          <p:cNvPicPr preferRelativeResize="0"/>
          <p:nvPr/>
        </p:nvPicPr>
        <p:blipFill rotWithShape="1">
          <a:blip r:embed="rId3">
            <a:alphaModFix/>
          </a:blip>
          <a:srcRect b="0" l="2299" r="2289" t="0"/>
          <a:stretch/>
        </p:blipFill>
        <p:spPr>
          <a:xfrm>
            <a:off x="0" y="34925"/>
            <a:ext cx="9080375" cy="6348174"/>
          </a:xfrm>
          <a:prstGeom prst="rect">
            <a:avLst/>
          </a:prstGeom>
          <a:noFill/>
          <a:ln>
            <a:noFill/>
          </a:ln>
        </p:spPr>
      </p:pic>
      <p:sp>
        <p:nvSpPr>
          <p:cNvPr descr="e7d195523061f1c01d60fa9f1cfcbfb3d7dea265119d71e15FBB43640B43E9A75E03FE54C774D5D4779ED45933E78901D3CB0E69E39D04A9E1E9B25CF060C4BCA4D072860494D0D8E683C2FE58414E15137588162032D9E3E6ABEA69FAC4904920BC94C6ECCF9CE7C072DE984B727F1C2CF2CEC22AB12897EEDC4305EFC2E36BBDD673FECDA871CC" id="120" name="Google Shape;120;p26"/>
          <p:cNvSpPr/>
          <p:nvPr/>
        </p:nvSpPr>
        <p:spPr>
          <a:xfrm>
            <a:off x="4548601" y="516450"/>
            <a:ext cx="7643400" cy="1743000"/>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137588162032D9E3E6ABEA69FAC4904920BC94C6ECCF9CE7C072DE984B727F1C2CF2CEC22AB12897EEDC4305EFC2E36BBDD673FECDA871CC" id="121" name="Google Shape;121;p26"/>
          <p:cNvSpPr txBox="1"/>
          <p:nvPr/>
        </p:nvSpPr>
        <p:spPr>
          <a:xfrm>
            <a:off x="9406775" y="6052900"/>
            <a:ext cx="27348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lt1"/>
                </a:solidFill>
              </a:rPr>
              <a:t>by Team 4</a:t>
            </a:r>
            <a:endParaRPr sz="1200">
              <a:solidFill>
                <a:schemeClr val="lt1"/>
              </a:solidFill>
            </a:endParaRPr>
          </a:p>
          <a:p>
            <a:pPr indent="0" lvl="0" marL="0" marR="0" rtl="0" algn="ctr">
              <a:spcBef>
                <a:spcPts val="0"/>
              </a:spcBef>
              <a:spcAft>
                <a:spcPts val="0"/>
              </a:spcAft>
              <a:buNone/>
            </a:pPr>
            <a:r>
              <a:rPr lang="en-US" sz="1200">
                <a:solidFill>
                  <a:schemeClr val="lt1"/>
                </a:solidFill>
              </a:rPr>
              <a:t>Credit Analysts : Shreya, </a:t>
            </a:r>
            <a:r>
              <a:rPr lang="en-US" sz="1200">
                <a:solidFill>
                  <a:schemeClr val="lt1"/>
                </a:solidFill>
              </a:rPr>
              <a:t>Xinhao, </a:t>
            </a:r>
            <a:r>
              <a:rPr lang="en-US" sz="1200">
                <a:solidFill>
                  <a:schemeClr val="lt1"/>
                </a:solidFill>
              </a:rPr>
              <a:t>Kevin </a:t>
            </a:r>
            <a:endParaRPr sz="1200">
              <a:solidFill>
                <a:schemeClr val="lt1"/>
              </a:solidFill>
            </a:endParaRPr>
          </a:p>
        </p:txBody>
      </p:sp>
      <p:sp>
        <p:nvSpPr>
          <p:cNvPr descr="e7d195523061f1c01d60fa9f1cfcbfb3d7dea265119d71e15FBB43640B43E9A75E03FE54C774D5D4779ED45933E78901D3CB0E69E39D04A9E1E9B25CF060C4BCA4D072860494D0D8E683C2FE58414E15137588162032D9E3E6ABEA69FAC4904920BC94C6ECCF9CE7C072DE984B727F1C2CF2CEC22AB12897EEDC4305EFC2E36BBDD673FECDA871CC" id="122" name="Google Shape;122;p26"/>
          <p:cNvSpPr txBox="1"/>
          <p:nvPr/>
        </p:nvSpPr>
        <p:spPr>
          <a:xfrm>
            <a:off x="4498182" y="1016000"/>
            <a:ext cx="7643400" cy="785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500">
                <a:solidFill>
                  <a:schemeClr val="lt1"/>
                </a:solidFill>
                <a:latin typeface="Montserrat"/>
                <a:ea typeface="Montserrat"/>
                <a:cs typeface="Montserrat"/>
                <a:sym typeface="Montserrat"/>
              </a:rPr>
              <a:t>Apple Case Study</a:t>
            </a:r>
            <a:endParaRPr b="1" sz="4500">
              <a:solidFill>
                <a:schemeClr val="lt1"/>
              </a:solidFill>
              <a:latin typeface="Montserrat"/>
              <a:ea typeface="Montserrat"/>
              <a:cs typeface="Montserrat"/>
              <a:sym typeface="Montserrat"/>
            </a:endParaRPr>
          </a:p>
        </p:txBody>
      </p:sp>
      <p:sp>
        <p:nvSpPr>
          <p:cNvPr id="123" name="Google Shape;123;p26"/>
          <p:cNvSpPr txBox="1"/>
          <p:nvPr/>
        </p:nvSpPr>
        <p:spPr>
          <a:xfrm>
            <a:off x="9141575" y="2494900"/>
            <a:ext cx="3000000" cy="355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100">
                <a:solidFill>
                  <a:schemeClr val="lt1"/>
                </a:solidFill>
              </a:rPr>
              <a:t>Name: </a:t>
            </a:r>
            <a:r>
              <a:rPr b="1" lang="en-US" sz="1100">
                <a:solidFill>
                  <a:schemeClr val="lt1"/>
                </a:solidFill>
              </a:rPr>
              <a:t>Apple Inc.</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Trading symbol: </a:t>
            </a:r>
            <a:r>
              <a:rPr b="1" lang="en-US" sz="1100">
                <a:solidFill>
                  <a:schemeClr val="lt1"/>
                </a:solidFill>
              </a:rPr>
              <a:t>AAPL</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Stock exchange: </a:t>
            </a:r>
            <a:r>
              <a:rPr b="1" lang="en-US" sz="1100">
                <a:solidFill>
                  <a:schemeClr val="lt1"/>
                </a:solidFill>
              </a:rPr>
              <a:t>National Association of Securities Dealers Automated Quotations (NASDAQ)</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No. shares of common stock outstanding: </a:t>
            </a:r>
            <a:r>
              <a:rPr b="1" lang="en-US" sz="1100">
                <a:solidFill>
                  <a:schemeClr val="lt1"/>
                </a:solidFill>
              </a:rPr>
              <a:t>15,441,881,000</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Industry:</a:t>
            </a:r>
            <a:r>
              <a:rPr b="1" lang="en-US" sz="1100">
                <a:solidFill>
                  <a:schemeClr val="lt1"/>
                </a:solidFill>
              </a:rPr>
              <a:t>Information Technology</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Sector: </a:t>
            </a:r>
            <a:r>
              <a:rPr b="1" lang="en-US" sz="1100">
                <a:solidFill>
                  <a:schemeClr val="lt1"/>
                </a:solidFill>
              </a:rPr>
              <a:t>Technology Hardware &amp; Equipment</a:t>
            </a:r>
            <a:endParaRPr b="1" sz="1100">
              <a:solidFill>
                <a:schemeClr val="lt1"/>
              </a:solidFill>
            </a:endParaRPr>
          </a:p>
          <a:p>
            <a:pPr indent="0" lvl="0" marL="0" rtl="0" algn="l">
              <a:lnSpc>
                <a:spcPct val="115000"/>
              </a:lnSpc>
              <a:spcBef>
                <a:spcPts val="1200"/>
              </a:spcBef>
              <a:spcAft>
                <a:spcPts val="0"/>
              </a:spcAft>
              <a:buNone/>
            </a:pPr>
            <a:r>
              <a:rPr lang="en-US" sz="1100">
                <a:solidFill>
                  <a:schemeClr val="lt1"/>
                </a:solidFill>
              </a:rPr>
              <a:t>Country: </a:t>
            </a:r>
            <a:r>
              <a:rPr b="1" lang="en-US" sz="1100">
                <a:solidFill>
                  <a:schemeClr val="lt1"/>
                </a:solidFill>
              </a:rPr>
              <a:t>United States</a:t>
            </a:r>
            <a:endParaRPr b="1" sz="1100">
              <a:solidFill>
                <a:schemeClr val="lt1"/>
              </a:solidFill>
            </a:endParaRPr>
          </a:p>
          <a:p>
            <a:pPr indent="0" lvl="0" marL="0" rtl="0" algn="l">
              <a:lnSpc>
                <a:spcPct val="115000"/>
              </a:lnSpc>
              <a:spcBef>
                <a:spcPts val="1200"/>
              </a:spcBef>
              <a:spcAft>
                <a:spcPts val="0"/>
              </a:spcAft>
              <a:buNone/>
            </a:pPr>
            <a:r>
              <a:t/>
            </a:r>
            <a:endParaRPr sz="10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62" name="Google Shape;262;p35"/>
          <p:cNvCxnSpPr/>
          <p:nvPr/>
        </p:nvCxnSpPr>
        <p:spPr>
          <a:xfrm flipH="1" rot="10800000">
            <a:off x="2167300" y="878875"/>
            <a:ext cx="6725100" cy="10200"/>
          </a:xfrm>
          <a:prstGeom prst="straightConnector1">
            <a:avLst/>
          </a:prstGeom>
          <a:noFill/>
          <a:ln cap="flat" cmpd="sng" w="9525">
            <a:solidFill>
              <a:srgbClr val="A57358"/>
            </a:solidFill>
            <a:prstDash val="solid"/>
            <a:miter lim="800000"/>
            <a:headEnd len="sm" w="sm" type="none"/>
            <a:tailEnd len="sm" w="sm" type="none"/>
          </a:ln>
        </p:spPr>
      </p:cxnSp>
      <p:grpSp>
        <p:nvGrpSpPr>
          <p:cNvPr id="263" name="Google Shape;263;p35"/>
          <p:cNvGrpSpPr/>
          <p:nvPr/>
        </p:nvGrpSpPr>
        <p:grpSpPr>
          <a:xfrm>
            <a:off x="16893" y="-4197"/>
            <a:ext cx="488016" cy="6866400"/>
            <a:chOff x="-730988" y="9025"/>
            <a:chExt cx="488016" cy="6866400"/>
          </a:xfrm>
        </p:grpSpPr>
        <p:sp>
          <p:nvSpPr>
            <p:cNvPr id="264" name="Google Shape;264;p35"/>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65" name="Google Shape;265;p35"/>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66" name="Google Shape;266;p35"/>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67" name="Google Shape;267;p35"/>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268" name="Google Shape;268;p35"/>
          <p:cNvSpPr txBox="1"/>
          <p:nvPr/>
        </p:nvSpPr>
        <p:spPr>
          <a:xfrm>
            <a:off x="3498750" y="63175"/>
            <a:ext cx="7342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chemeClr val="dk1"/>
                </a:solidFill>
                <a:latin typeface="Montserrat"/>
                <a:ea typeface="Montserrat"/>
                <a:cs typeface="Montserrat"/>
                <a:sym typeface="Montserrat"/>
              </a:rPr>
              <a:t>Balance Sheet</a:t>
            </a:r>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69" name="Google Shape;269;p35"/>
          <p:cNvSpPr/>
          <p:nvPr/>
        </p:nvSpPr>
        <p:spPr>
          <a:xfrm>
            <a:off x="8018775" y="2026325"/>
            <a:ext cx="2884200" cy="2073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a:solidFill>
                <a:srgbClr val="374151"/>
              </a:solidFill>
              <a:latin typeface="Montserrat"/>
              <a:ea typeface="Montserrat"/>
              <a:cs typeface="Montserrat"/>
              <a:sym typeface="Montserrat"/>
            </a:endParaRPr>
          </a:p>
        </p:txBody>
      </p:sp>
      <p:pic>
        <p:nvPicPr>
          <p:cNvPr id="270" name="Google Shape;270;p35"/>
          <p:cNvPicPr preferRelativeResize="0"/>
          <p:nvPr/>
        </p:nvPicPr>
        <p:blipFill>
          <a:blip r:embed="rId3">
            <a:alphaModFix/>
          </a:blip>
          <a:stretch>
            <a:fillRect/>
          </a:stretch>
        </p:blipFill>
        <p:spPr>
          <a:xfrm>
            <a:off x="834950" y="1028700"/>
            <a:ext cx="4933701" cy="5589925"/>
          </a:xfrm>
          <a:prstGeom prst="rect">
            <a:avLst/>
          </a:prstGeom>
          <a:noFill/>
          <a:ln>
            <a:noFill/>
          </a:ln>
        </p:spPr>
      </p:pic>
      <p:pic>
        <p:nvPicPr>
          <p:cNvPr id="271" name="Google Shape;271;p35"/>
          <p:cNvPicPr preferRelativeResize="0"/>
          <p:nvPr/>
        </p:nvPicPr>
        <p:blipFill>
          <a:blip r:embed="rId4">
            <a:alphaModFix/>
          </a:blip>
          <a:stretch>
            <a:fillRect/>
          </a:stretch>
        </p:blipFill>
        <p:spPr>
          <a:xfrm>
            <a:off x="5728138" y="1049938"/>
            <a:ext cx="735725" cy="5547450"/>
          </a:xfrm>
          <a:prstGeom prst="rect">
            <a:avLst/>
          </a:prstGeom>
          <a:noFill/>
          <a:ln>
            <a:noFill/>
          </a:ln>
        </p:spPr>
      </p:pic>
      <p:pic>
        <p:nvPicPr>
          <p:cNvPr id="272" name="Google Shape;272;p35"/>
          <p:cNvPicPr preferRelativeResize="0"/>
          <p:nvPr/>
        </p:nvPicPr>
        <p:blipFill>
          <a:blip r:embed="rId5">
            <a:alphaModFix/>
          </a:blip>
          <a:stretch>
            <a:fillRect/>
          </a:stretch>
        </p:blipFill>
        <p:spPr>
          <a:xfrm>
            <a:off x="6463850" y="1088925"/>
            <a:ext cx="611169" cy="5589926"/>
          </a:xfrm>
          <a:prstGeom prst="rect">
            <a:avLst/>
          </a:prstGeom>
          <a:noFill/>
          <a:ln>
            <a:noFill/>
          </a:ln>
        </p:spPr>
      </p:pic>
      <p:pic>
        <p:nvPicPr>
          <p:cNvPr id="273" name="Google Shape;273;p35"/>
          <p:cNvPicPr preferRelativeResize="0"/>
          <p:nvPr/>
        </p:nvPicPr>
        <p:blipFill>
          <a:blip r:embed="rId6">
            <a:alphaModFix/>
          </a:blip>
          <a:stretch>
            <a:fillRect/>
          </a:stretch>
        </p:blipFill>
        <p:spPr>
          <a:xfrm>
            <a:off x="7148425" y="2365975"/>
            <a:ext cx="5043575" cy="2199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79" name="Google Shape;279;p36"/>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80" name="Google Shape;280;p36"/>
          <p:cNvSpPr txBox="1"/>
          <p:nvPr/>
        </p:nvSpPr>
        <p:spPr>
          <a:xfrm>
            <a:off x="871100" y="1028700"/>
            <a:ext cx="11027100" cy="4381500"/>
          </a:xfrm>
          <a:prstGeom prst="rect">
            <a:avLst/>
          </a:prstGeom>
          <a:noFill/>
          <a:ln>
            <a:noFill/>
          </a:ln>
        </p:spPr>
        <p:txBody>
          <a:bodyPr anchorCtr="0" anchor="t" bIns="45700" lIns="91425" spcFirstLastPara="1" rIns="91425" wrap="square" tIns="45700">
            <a:noAutofit/>
          </a:bodyPr>
          <a:lstStyle/>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Asset Growth: Expansion seen as total assets increase from $323.888 billion in 2020 to $352.583 billion in 2023.</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Liquidity: High liquidity with $29.965 billion in cash equivalents in 2023, crucial for operational needs.</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Diversification of Assets: Current assets diversification, including $100.544 billion in marketable securities in 2023, enhances liquidity.</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Property, Plant, and Equipment: Steady increase in these assets indicates ongoing investment in productive capacity.</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Liabilities Management: Despite increased total liabilities, current liabilities remain stable, indicating prudent short-term borrowing.</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Long-term Debt Management: Increased term debt managed against asset and equity growth and cash flow capabilities.</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Shareholders' Equity: Equity grows to $62.146 billion in 2023, showing increased company value despite deficits.</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Accumulated Other Comprehensive Loss: Includes unrealized losses, not impacting liquidity or cash flow.</a:t>
            </a:r>
            <a:endParaRPr sz="1600">
              <a:solidFill>
                <a:srgbClr val="374151"/>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600">
              <a:solidFill>
                <a:srgbClr val="374151"/>
              </a:solidFill>
              <a:latin typeface="Montserrat"/>
              <a:ea typeface="Montserrat"/>
              <a:cs typeface="Montserrat"/>
              <a:sym typeface="Montserrat"/>
            </a:endParaRPr>
          </a:p>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81" name="Google Shape;281;p36"/>
          <p:cNvCxnSpPr/>
          <p:nvPr/>
        </p:nvCxnSpPr>
        <p:spPr>
          <a:xfrm>
            <a:off x="3151625" y="826125"/>
            <a:ext cx="6432000" cy="9900"/>
          </a:xfrm>
          <a:prstGeom prst="straightConnector1">
            <a:avLst/>
          </a:prstGeom>
          <a:noFill/>
          <a:ln cap="flat" cmpd="sng" w="9525">
            <a:solidFill>
              <a:srgbClr val="A57358"/>
            </a:solidFill>
            <a:prstDash val="solid"/>
            <a:miter lim="800000"/>
            <a:headEnd len="sm" w="sm" type="none"/>
            <a:tailEnd len="sm" w="sm" type="none"/>
          </a:ln>
        </p:spPr>
      </p:cxnSp>
      <p:grpSp>
        <p:nvGrpSpPr>
          <p:cNvPr id="282" name="Google Shape;282;p36"/>
          <p:cNvGrpSpPr/>
          <p:nvPr/>
        </p:nvGrpSpPr>
        <p:grpSpPr>
          <a:xfrm>
            <a:off x="-7" y="-4197"/>
            <a:ext cx="488016" cy="6866400"/>
            <a:chOff x="-730988" y="9025"/>
            <a:chExt cx="488016" cy="6866400"/>
          </a:xfrm>
        </p:grpSpPr>
        <p:sp>
          <p:nvSpPr>
            <p:cNvPr id="283" name="Google Shape;283;p36"/>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84" name="Google Shape;284;p36"/>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85" name="Google Shape;285;p36"/>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86" name="Google Shape;286;p36"/>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287" name="Google Shape;287;p36"/>
          <p:cNvSpPr txBox="1"/>
          <p:nvPr/>
        </p:nvSpPr>
        <p:spPr>
          <a:xfrm>
            <a:off x="607550" y="81100"/>
            <a:ext cx="11481000" cy="6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Draw from Balance sheet</a:t>
            </a:r>
            <a:endParaRPr b="1" sz="410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93" name="Google Shape;293;p37"/>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94" name="Google Shape;294;p37"/>
          <p:cNvCxnSpPr/>
          <p:nvPr/>
        </p:nvCxnSpPr>
        <p:spPr>
          <a:xfrm flipH="1" rot="10800000">
            <a:off x="3356275" y="869125"/>
            <a:ext cx="6725100" cy="10200"/>
          </a:xfrm>
          <a:prstGeom prst="straightConnector1">
            <a:avLst/>
          </a:prstGeom>
          <a:noFill/>
          <a:ln cap="flat" cmpd="sng" w="9525">
            <a:solidFill>
              <a:srgbClr val="A57358"/>
            </a:solidFill>
            <a:prstDash val="solid"/>
            <a:miter lim="800000"/>
            <a:headEnd len="sm" w="sm" type="none"/>
            <a:tailEnd len="sm" w="sm" type="none"/>
          </a:ln>
        </p:spPr>
      </p:cxnSp>
      <p:grpSp>
        <p:nvGrpSpPr>
          <p:cNvPr id="295" name="Google Shape;295;p37"/>
          <p:cNvGrpSpPr/>
          <p:nvPr/>
        </p:nvGrpSpPr>
        <p:grpSpPr>
          <a:xfrm>
            <a:off x="16893" y="-4197"/>
            <a:ext cx="488016" cy="6866400"/>
            <a:chOff x="-730988" y="9025"/>
            <a:chExt cx="488016" cy="6866400"/>
          </a:xfrm>
        </p:grpSpPr>
        <p:sp>
          <p:nvSpPr>
            <p:cNvPr id="296" name="Google Shape;296;p37"/>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97" name="Google Shape;297;p37"/>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98" name="Google Shape;298;p37"/>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99" name="Google Shape;299;p37"/>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300" name="Google Shape;300;p37"/>
          <p:cNvSpPr txBox="1"/>
          <p:nvPr/>
        </p:nvSpPr>
        <p:spPr>
          <a:xfrm>
            <a:off x="984300" y="0"/>
            <a:ext cx="1120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2024 Plans</a:t>
            </a:r>
            <a:endParaRPr/>
          </a:p>
        </p:txBody>
      </p:sp>
      <p:sp>
        <p:nvSpPr>
          <p:cNvPr id="301" name="Google Shape;301;p37"/>
          <p:cNvSpPr txBox="1"/>
          <p:nvPr/>
        </p:nvSpPr>
        <p:spPr>
          <a:xfrm>
            <a:off x="5647450" y="1130300"/>
            <a:ext cx="6264600" cy="163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US" sz="1200">
                <a:solidFill>
                  <a:srgbClr val="0D0D0D"/>
                </a:solidFill>
                <a:highlight>
                  <a:srgbClr val="FFFFFF"/>
                </a:highlight>
                <a:latin typeface="Roboto"/>
                <a:ea typeface="Roboto"/>
                <a:cs typeface="Roboto"/>
                <a:sym typeface="Roboto"/>
              </a:rPr>
              <a:t>Apple Vision Pro </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US" sz="1200">
                <a:solidFill>
                  <a:srgbClr val="0D0D0D"/>
                </a:solidFill>
                <a:highlight>
                  <a:srgbClr val="FFFFFF"/>
                </a:highlight>
                <a:latin typeface="Roboto"/>
                <a:ea typeface="Roboto"/>
                <a:cs typeface="Roboto"/>
                <a:sym typeface="Roboto"/>
              </a:rPr>
              <a:t>Revenue Growth</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US" sz="1200">
                <a:solidFill>
                  <a:srgbClr val="0D0D0D"/>
                </a:solidFill>
                <a:highlight>
                  <a:srgbClr val="FFFFFF"/>
                </a:highlight>
                <a:latin typeface="Roboto"/>
                <a:ea typeface="Roboto"/>
                <a:cs typeface="Roboto"/>
                <a:sym typeface="Roboto"/>
              </a:rPr>
              <a:t>Return on R&amp;D Investment</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rPr lang="en-US" sz="1200">
                <a:solidFill>
                  <a:srgbClr val="0D0D0D"/>
                </a:solidFill>
                <a:highlight>
                  <a:srgbClr val="FFFFFF"/>
                </a:highlight>
                <a:latin typeface="Roboto"/>
                <a:ea typeface="Roboto"/>
                <a:cs typeface="Roboto"/>
                <a:sym typeface="Roboto"/>
              </a:rPr>
              <a:t>Long-term Market Positioning</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200"/>
              </a:spcBef>
              <a:spcAft>
                <a:spcPts val="1200"/>
              </a:spcAft>
              <a:buNone/>
            </a:pPr>
            <a:r>
              <a:t/>
            </a:r>
            <a:endParaRPr sz="1200">
              <a:solidFill>
                <a:srgbClr val="0D0D0D"/>
              </a:solidFill>
              <a:highlight>
                <a:srgbClr val="FFFFFF"/>
              </a:highlight>
              <a:latin typeface="Roboto"/>
              <a:ea typeface="Roboto"/>
              <a:cs typeface="Roboto"/>
              <a:sym typeface="Roboto"/>
            </a:endParaRPr>
          </a:p>
        </p:txBody>
      </p:sp>
      <p:sp>
        <p:nvSpPr>
          <p:cNvPr id="302" name="Google Shape;302;p37"/>
          <p:cNvSpPr txBox="1"/>
          <p:nvPr/>
        </p:nvSpPr>
        <p:spPr>
          <a:xfrm>
            <a:off x="1173625" y="1273225"/>
            <a:ext cx="3917100" cy="511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200">
                <a:solidFill>
                  <a:srgbClr val="0D0D0D"/>
                </a:solidFill>
                <a:highlight>
                  <a:srgbClr val="FFFFFF"/>
                </a:highlight>
                <a:latin typeface="Roboto"/>
                <a:ea typeface="Roboto"/>
                <a:cs typeface="Roboto"/>
                <a:sym typeface="Roboto"/>
              </a:rPr>
              <a:t>Hardware updates：</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US" sz="1200">
                <a:solidFill>
                  <a:srgbClr val="0D0D0D"/>
                </a:solidFill>
                <a:highlight>
                  <a:srgbClr val="FFFFFF"/>
                </a:highlight>
                <a:latin typeface="Roboto"/>
                <a:ea typeface="Roboto"/>
                <a:cs typeface="Roboto"/>
                <a:sym typeface="Roboto"/>
              </a:rPr>
              <a:t>Based on Apple’s update cycle, new version of the iPhone, ipad, Mac, and </a:t>
            </a:r>
            <a:r>
              <a:rPr lang="en-US" sz="1200">
                <a:solidFill>
                  <a:srgbClr val="0D0D0D"/>
                </a:solidFill>
                <a:highlight>
                  <a:srgbClr val="FFFFFF"/>
                </a:highlight>
                <a:latin typeface="Roboto"/>
                <a:ea typeface="Roboto"/>
                <a:cs typeface="Roboto"/>
                <a:sym typeface="Roboto"/>
              </a:rPr>
              <a:t>Apple</a:t>
            </a:r>
            <a:r>
              <a:rPr lang="en-US" sz="1200">
                <a:solidFill>
                  <a:srgbClr val="0D0D0D"/>
                </a:solidFill>
                <a:highlight>
                  <a:srgbClr val="FFFFFF"/>
                </a:highlight>
                <a:latin typeface="Roboto"/>
                <a:ea typeface="Roboto"/>
                <a:cs typeface="Roboto"/>
                <a:sym typeface="Roboto"/>
              </a:rPr>
              <a:t> Watch are expected, likely including new designs and technological upgrades.</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b="1" lang="en-US" sz="1200">
                <a:solidFill>
                  <a:srgbClr val="0D0D0D"/>
                </a:solidFill>
                <a:highlight>
                  <a:srgbClr val="FFFFFF"/>
                </a:highlight>
                <a:latin typeface="Roboto"/>
                <a:ea typeface="Roboto"/>
                <a:cs typeface="Roboto"/>
                <a:sym typeface="Roboto"/>
              </a:rPr>
              <a:t>Software Updates: </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US" sz="1200">
                <a:solidFill>
                  <a:srgbClr val="0D0D0D"/>
                </a:solidFill>
                <a:highlight>
                  <a:srgbClr val="FFFFFF"/>
                </a:highlight>
                <a:latin typeface="Roboto"/>
                <a:ea typeface="Roboto"/>
                <a:cs typeface="Roboto"/>
                <a:sym typeface="Roboto"/>
              </a:rPr>
              <a:t>Release new versions of operating systems, such as IOS, IpadOS, macOS, and watchOS, introducing new features and improving user experience.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b="1" lang="en-US" sz="1200">
                <a:solidFill>
                  <a:srgbClr val="0D0D0D"/>
                </a:solidFill>
                <a:highlight>
                  <a:srgbClr val="FFFFFF"/>
                </a:highlight>
                <a:latin typeface="Roboto"/>
                <a:ea typeface="Roboto"/>
                <a:cs typeface="Roboto"/>
                <a:sym typeface="Roboto"/>
              </a:rPr>
              <a:t>Technological Innovations: </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US" sz="1200">
                <a:solidFill>
                  <a:srgbClr val="0D0D0D"/>
                </a:solidFill>
                <a:highlight>
                  <a:srgbClr val="FFFFFF"/>
                </a:highlight>
                <a:latin typeface="Roboto"/>
                <a:ea typeface="Roboto"/>
                <a:cs typeface="Roboto"/>
                <a:sym typeface="Roboto"/>
              </a:rPr>
              <a:t>Continue innovation in area such as chip technology, artificial intelligence, </a:t>
            </a:r>
            <a:r>
              <a:rPr lang="en-US" sz="1200">
                <a:solidFill>
                  <a:srgbClr val="0D0D0D"/>
                </a:solidFill>
                <a:highlight>
                  <a:srgbClr val="FFFFFF"/>
                </a:highlight>
                <a:latin typeface="Roboto"/>
                <a:ea typeface="Roboto"/>
                <a:cs typeface="Roboto"/>
                <a:sym typeface="Roboto"/>
              </a:rPr>
              <a:t>augmented</a:t>
            </a:r>
            <a:r>
              <a:rPr lang="en-US" sz="1200">
                <a:solidFill>
                  <a:srgbClr val="0D0D0D"/>
                </a:solidFill>
                <a:highlight>
                  <a:srgbClr val="FFFFFF"/>
                </a:highlight>
                <a:latin typeface="Roboto"/>
                <a:ea typeface="Roboto"/>
                <a:cs typeface="Roboto"/>
                <a:sym typeface="Roboto"/>
              </a:rPr>
              <a:t> reality, and health technology.</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b="1" lang="en-US" sz="1200">
                <a:solidFill>
                  <a:srgbClr val="0D0D0D"/>
                </a:solidFill>
                <a:highlight>
                  <a:srgbClr val="FFFFFF"/>
                </a:highlight>
                <a:latin typeface="Roboto"/>
                <a:ea typeface="Roboto"/>
                <a:cs typeface="Roboto"/>
                <a:sym typeface="Roboto"/>
              </a:rPr>
              <a:t>Service Expansion: </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US" sz="1200">
                <a:solidFill>
                  <a:srgbClr val="0D0D0D"/>
                </a:solidFill>
                <a:highlight>
                  <a:srgbClr val="FFFFFF"/>
                </a:highlight>
                <a:latin typeface="Roboto"/>
                <a:ea typeface="Roboto"/>
                <a:cs typeface="Roboto"/>
                <a:sym typeface="Roboto"/>
              </a:rPr>
              <a:t>Further expand Apple’s services business, including Apple music, Apple TV plus, iCloud, etc.</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t/>
            </a:r>
            <a:endParaRPr sz="11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a:p>
            <a:pPr indent="0" lvl="0" marL="0" rtl="0" algn="l">
              <a:lnSpc>
                <a:spcPct val="115000"/>
              </a:lnSpc>
              <a:spcBef>
                <a:spcPts val="1200"/>
              </a:spcBef>
              <a:spcAft>
                <a:spcPts val="0"/>
              </a:spcAft>
              <a:buNone/>
            </a:pPr>
            <a:r>
              <a:t/>
            </a:r>
            <a:endParaRPr b="1" sz="1200">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pic>
        <p:nvPicPr>
          <p:cNvPr id="303" name="Google Shape;303;p37"/>
          <p:cNvPicPr preferRelativeResize="0"/>
          <p:nvPr/>
        </p:nvPicPr>
        <p:blipFill rotWithShape="1">
          <a:blip r:embed="rId3">
            <a:alphaModFix/>
          </a:blip>
          <a:srcRect b="1659" l="0" r="447" t="1843"/>
          <a:stretch/>
        </p:blipFill>
        <p:spPr>
          <a:xfrm>
            <a:off x="5413775" y="2696125"/>
            <a:ext cx="6484374" cy="39054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09" name="Google Shape;309;p38"/>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10" name="Google Shape;310;p38"/>
          <p:cNvCxnSpPr/>
          <p:nvPr/>
        </p:nvCxnSpPr>
        <p:spPr>
          <a:xfrm flipH="1" rot="10800000">
            <a:off x="1794275" y="869225"/>
            <a:ext cx="8287200" cy="2400"/>
          </a:xfrm>
          <a:prstGeom prst="straightConnector1">
            <a:avLst/>
          </a:prstGeom>
          <a:noFill/>
          <a:ln cap="flat" cmpd="sng" w="9525">
            <a:solidFill>
              <a:srgbClr val="A57358"/>
            </a:solidFill>
            <a:prstDash val="solid"/>
            <a:miter lim="800000"/>
            <a:headEnd len="sm" w="sm" type="none"/>
            <a:tailEnd len="sm" w="sm" type="none"/>
          </a:ln>
        </p:spPr>
      </p:cxnSp>
      <p:grpSp>
        <p:nvGrpSpPr>
          <p:cNvPr id="311" name="Google Shape;311;p38"/>
          <p:cNvGrpSpPr/>
          <p:nvPr/>
        </p:nvGrpSpPr>
        <p:grpSpPr>
          <a:xfrm>
            <a:off x="16893" y="-4197"/>
            <a:ext cx="488016" cy="6866400"/>
            <a:chOff x="-730988" y="9025"/>
            <a:chExt cx="488016" cy="6866400"/>
          </a:xfrm>
        </p:grpSpPr>
        <p:sp>
          <p:nvSpPr>
            <p:cNvPr id="312" name="Google Shape;312;p38"/>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13" name="Google Shape;313;p38"/>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14" name="Google Shape;314;p38"/>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15" name="Google Shape;315;p38"/>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316" name="Google Shape;316;p38"/>
          <p:cNvSpPr txBox="1"/>
          <p:nvPr/>
        </p:nvSpPr>
        <p:spPr>
          <a:xfrm>
            <a:off x="0" y="0"/>
            <a:ext cx="12192000" cy="144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Ratio Analysis and Projections</a:t>
            </a:r>
            <a:endParaRPr b="1" sz="41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b="1" sz="4100">
              <a:solidFill>
                <a:schemeClr val="dk1"/>
              </a:solidFill>
              <a:latin typeface="Montserrat"/>
              <a:ea typeface="Montserrat"/>
              <a:cs typeface="Montserrat"/>
              <a:sym typeface="Montserrat"/>
            </a:endParaRPr>
          </a:p>
        </p:txBody>
      </p:sp>
      <p:graphicFrame>
        <p:nvGraphicFramePr>
          <p:cNvPr id="317" name="Google Shape;317;p38"/>
          <p:cNvGraphicFramePr/>
          <p:nvPr/>
        </p:nvGraphicFramePr>
        <p:xfrm>
          <a:off x="1912263" y="1446900"/>
          <a:ext cx="3000000" cy="3000000"/>
        </p:xfrm>
        <a:graphic>
          <a:graphicData uri="http://schemas.openxmlformats.org/drawingml/2006/table">
            <a:tbl>
              <a:tblPr>
                <a:noFill/>
                <a:tableStyleId>{D0EACB3F-CB1E-4829-8900-64F5BF230B5B}</a:tableStyleId>
              </a:tblPr>
              <a:tblGrid>
                <a:gridCol w="1195350"/>
                <a:gridCol w="1195350"/>
                <a:gridCol w="1195350"/>
                <a:gridCol w="1195350"/>
                <a:gridCol w="1195350"/>
                <a:gridCol w="1195350"/>
                <a:gridCol w="1195350"/>
              </a:tblGrid>
              <a:tr h="340525">
                <a:tc gridSpan="2">
                  <a:txBody>
                    <a:bodyPr/>
                    <a:lstStyle/>
                    <a:p>
                      <a:pPr indent="0" lvl="0" marL="0" rtl="0" algn="ctr">
                        <a:spcBef>
                          <a:spcPts val="0"/>
                        </a:spcBef>
                        <a:spcAft>
                          <a:spcPts val="0"/>
                        </a:spcAft>
                        <a:buNone/>
                      </a:pPr>
                      <a:r>
                        <a:rPr b="1" lang="en-US" sz="1900"/>
                        <a:t>Ratio Analysis </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c hMerge="1"/>
                <a:tc>
                  <a:txBody>
                    <a:bodyPr/>
                    <a:lstStyle/>
                    <a:p>
                      <a:pPr indent="0" lvl="0" marL="0" rtl="0" algn="ctr">
                        <a:spcBef>
                          <a:spcPts val="0"/>
                        </a:spcBef>
                        <a:spcAft>
                          <a:spcPts val="0"/>
                        </a:spcAft>
                        <a:buNone/>
                      </a:pPr>
                      <a:r>
                        <a:rPr b="1" lang="en-US" sz="1900"/>
                        <a:t>2022</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c>
                  <a:txBody>
                    <a:bodyPr/>
                    <a:lstStyle/>
                    <a:p>
                      <a:pPr indent="0" lvl="0" marL="0" rtl="0" algn="ctr">
                        <a:spcBef>
                          <a:spcPts val="0"/>
                        </a:spcBef>
                        <a:spcAft>
                          <a:spcPts val="0"/>
                        </a:spcAft>
                        <a:buNone/>
                      </a:pPr>
                      <a:r>
                        <a:rPr b="1" lang="en-US" sz="1900"/>
                        <a:t>2023</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c>
                  <a:txBody>
                    <a:bodyPr/>
                    <a:lstStyle/>
                    <a:p>
                      <a:pPr indent="0" lvl="0" marL="0" rtl="0" algn="ctr">
                        <a:spcBef>
                          <a:spcPts val="0"/>
                        </a:spcBef>
                        <a:spcAft>
                          <a:spcPts val="0"/>
                        </a:spcAft>
                        <a:buNone/>
                      </a:pPr>
                      <a:r>
                        <a:rPr b="1" lang="en-US" sz="1900"/>
                        <a:t>2024</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c>
                  <a:txBody>
                    <a:bodyPr/>
                    <a:lstStyle/>
                    <a:p>
                      <a:pPr indent="0" lvl="0" marL="0" rtl="0" algn="ctr">
                        <a:spcBef>
                          <a:spcPts val="0"/>
                        </a:spcBef>
                        <a:spcAft>
                          <a:spcPts val="0"/>
                        </a:spcAft>
                        <a:buNone/>
                      </a:pPr>
                      <a:r>
                        <a:rPr b="1" lang="en-US" sz="1900"/>
                        <a:t>2025</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c>
                  <a:txBody>
                    <a:bodyPr/>
                    <a:lstStyle/>
                    <a:p>
                      <a:pPr indent="0" lvl="0" marL="0" rtl="0" algn="ctr">
                        <a:spcBef>
                          <a:spcPts val="0"/>
                        </a:spcBef>
                        <a:spcAft>
                          <a:spcPts val="0"/>
                        </a:spcAft>
                        <a:buNone/>
                      </a:pPr>
                      <a:r>
                        <a:rPr b="1" lang="en-US" sz="1900"/>
                        <a:t>2026</a:t>
                      </a:r>
                      <a:endParaRPr b="1" sz="1900"/>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D8D8"/>
                    </a:solidFill>
                  </a:tcPr>
                </a:tc>
              </a:tr>
              <a:tr h="340525">
                <a:tc rowSpan="2">
                  <a:txBody>
                    <a:bodyPr/>
                    <a:lstStyle/>
                    <a:p>
                      <a:pPr indent="0" lvl="0" marL="0" rtl="0" algn="ctr">
                        <a:spcBef>
                          <a:spcPts val="0"/>
                        </a:spcBef>
                        <a:spcAft>
                          <a:spcPts val="0"/>
                        </a:spcAft>
                        <a:buNone/>
                      </a:pPr>
                      <a:r>
                        <a:rPr lang="en-US"/>
                        <a:t>Return Ratios</a:t>
                      </a: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l">
                        <a:spcBef>
                          <a:spcPts val="0"/>
                        </a:spcBef>
                        <a:spcAft>
                          <a:spcPts val="0"/>
                        </a:spcAft>
                        <a:buNone/>
                      </a:pPr>
                      <a:r>
                        <a:rPr lang="en-US">
                          <a:solidFill>
                            <a:schemeClr val="dk1"/>
                          </a:solidFill>
                        </a:rPr>
                        <a:t>Return on Assets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28.29%</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27.5%</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29.42%</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32.36%</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37.53%</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vMerge="1"/>
                <a:tc>
                  <a:txBody>
                    <a:bodyPr/>
                    <a:lstStyle/>
                    <a:p>
                      <a:pPr indent="0" lvl="0" marL="0" rtl="0" algn="l">
                        <a:spcBef>
                          <a:spcPts val="0"/>
                        </a:spcBef>
                        <a:spcAft>
                          <a:spcPts val="0"/>
                        </a:spcAft>
                        <a:buNone/>
                      </a:pPr>
                      <a:r>
                        <a:rPr lang="en-US"/>
                        <a:t>Return on Investments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66.7%</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61.61%</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65.91%</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68.49%</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72.07%</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rowSpan="3">
                  <a:txBody>
                    <a:bodyPr/>
                    <a:lstStyle/>
                    <a:p>
                      <a:pPr indent="0" lvl="0" marL="0" marR="0" rtl="0" algn="ctr">
                        <a:lnSpc>
                          <a:spcPct val="100000"/>
                        </a:lnSpc>
                        <a:spcBef>
                          <a:spcPts val="0"/>
                        </a:spcBef>
                        <a:spcAft>
                          <a:spcPts val="0"/>
                        </a:spcAft>
                        <a:buNone/>
                      </a:pPr>
                      <a:r>
                        <a:rPr lang="en-US"/>
                        <a:t>Liquidity Ratios</a:t>
                      </a: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l">
                        <a:spcBef>
                          <a:spcPts val="0"/>
                        </a:spcBef>
                        <a:spcAft>
                          <a:spcPts val="0"/>
                        </a:spcAft>
                        <a:buNone/>
                      </a:pPr>
                      <a:r>
                        <a:rPr lang="en-US"/>
                        <a:t>Current Ratio</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8.794%</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9.88%</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10.56%</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11.62%</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solidFill>
                            <a:schemeClr val="dk1"/>
                          </a:solidFill>
                        </a:rPr>
                        <a:t>10.7%</a:t>
                      </a:r>
                      <a:endParaRPr>
                        <a:solidFill>
                          <a:schemeClr val="dk1"/>
                        </a:solidFill>
                      </a:endParaRPr>
                    </a:p>
                    <a:p>
                      <a:pPr indent="0" lvl="0" marL="0" rtl="0" algn="ctr">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vMerge="1"/>
                <a:tc>
                  <a:txBody>
                    <a:bodyPr/>
                    <a:lstStyle/>
                    <a:p>
                      <a:pPr indent="0" lvl="0" marL="0" rtl="0" algn="l">
                        <a:spcBef>
                          <a:spcPts val="0"/>
                        </a:spcBef>
                        <a:spcAft>
                          <a:spcPts val="0"/>
                        </a:spcAft>
                        <a:buNone/>
                      </a:pPr>
                      <a:r>
                        <a:rPr lang="en-US"/>
                        <a:t>Debt/Equity Ratio</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2.37%</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1.78%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2.21%</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3.16%</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2.3%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vMerge="1"/>
                <a:tc>
                  <a:txBody>
                    <a:bodyPr/>
                    <a:lstStyle/>
                    <a:p>
                      <a:pPr indent="0" lvl="0" marL="0" rtl="0" algn="l">
                        <a:spcBef>
                          <a:spcPts val="0"/>
                        </a:spcBef>
                        <a:spcAft>
                          <a:spcPts val="0"/>
                        </a:spcAft>
                        <a:buNone/>
                      </a:pPr>
                      <a:r>
                        <a:rPr lang="en-US"/>
                        <a:t>Days sales in receivables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56.4 days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58.07 days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61.06 days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59.7 days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60.4 days</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rowSpan="2">
                  <a:txBody>
                    <a:bodyPr/>
                    <a:lstStyle/>
                    <a:p>
                      <a:pPr indent="0" lvl="0" marL="0" marR="0" rtl="0" algn="ctr">
                        <a:lnSpc>
                          <a:spcPct val="100000"/>
                        </a:lnSpc>
                        <a:spcBef>
                          <a:spcPts val="0"/>
                        </a:spcBef>
                        <a:spcAft>
                          <a:spcPts val="0"/>
                        </a:spcAft>
                        <a:buNone/>
                      </a:pPr>
                      <a:r>
                        <a:rPr lang="en-US"/>
                        <a:t>Efficiency Ratio</a:t>
                      </a: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l">
                        <a:spcBef>
                          <a:spcPts val="0"/>
                        </a:spcBef>
                        <a:spcAft>
                          <a:spcPts val="0"/>
                        </a:spcAft>
                        <a:buNone/>
                      </a:pPr>
                      <a:r>
                        <a:rPr lang="en-US"/>
                        <a:t>Gross Margin</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43.3%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44.13%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45.6%</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46.8%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Clr>
                          <a:schemeClr val="dk1"/>
                        </a:buClr>
                        <a:buSzPts val="1100"/>
                        <a:buFont typeface="Arial"/>
                        <a:buNone/>
                      </a:pPr>
                      <a:r>
                        <a:rPr lang="en-US">
                          <a:solidFill>
                            <a:schemeClr val="dk1"/>
                          </a:solidFill>
                        </a:rPr>
                        <a:t>48.3%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r h="340525">
                <a:tc vMerge="1"/>
                <a:tc>
                  <a:txBody>
                    <a:bodyPr/>
                    <a:lstStyle/>
                    <a:p>
                      <a:pPr indent="0" lvl="0" marL="0" rtl="0" algn="l">
                        <a:spcBef>
                          <a:spcPts val="0"/>
                        </a:spcBef>
                        <a:spcAft>
                          <a:spcPts val="0"/>
                        </a:spcAft>
                        <a:buNone/>
                      </a:pPr>
                      <a:r>
                        <a:rPr lang="en-US"/>
                        <a:t>Operating margin</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30.28%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29.82%</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31.36%</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32.48%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c>
                  <a:txBody>
                    <a:bodyPr/>
                    <a:lstStyle/>
                    <a:p>
                      <a:pPr indent="0" lvl="0" marL="0" rtl="0" algn="ctr">
                        <a:spcBef>
                          <a:spcPts val="0"/>
                        </a:spcBef>
                        <a:spcAft>
                          <a:spcPts val="0"/>
                        </a:spcAft>
                        <a:buNone/>
                      </a:pPr>
                      <a:r>
                        <a:rPr lang="en-US"/>
                        <a:t>31.24%</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9F9F9"/>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23" name="Google Shape;323;p39"/>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24" name="Google Shape;324;p39"/>
          <p:cNvCxnSpPr/>
          <p:nvPr/>
        </p:nvCxnSpPr>
        <p:spPr>
          <a:xfrm flipH="1" rot="10800000">
            <a:off x="3356275" y="869125"/>
            <a:ext cx="6725100" cy="10200"/>
          </a:xfrm>
          <a:prstGeom prst="straightConnector1">
            <a:avLst/>
          </a:prstGeom>
          <a:noFill/>
          <a:ln cap="flat" cmpd="sng" w="9525">
            <a:solidFill>
              <a:srgbClr val="A57358"/>
            </a:solidFill>
            <a:prstDash val="solid"/>
            <a:miter lim="800000"/>
            <a:headEnd len="sm" w="sm" type="none"/>
            <a:tailEnd len="sm" w="sm" type="none"/>
          </a:ln>
        </p:spPr>
      </p:cxnSp>
      <p:grpSp>
        <p:nvGrpSpPr>
          <p:cNvPr id="325" name="Google Shape;325;p39"/>
          <p:cNvGrpSpPr/>
          <p:nvPr/>
        </p:nvGrpSpPr>
        <p:grpSpPr>
          <a:xfrm>
            <a:off x="16893" y="-4197"/>
            <a:ext cx="488016" cy="6866400"/>
            <a:chOff x="-730988" y="9025"/>
            <a:chExt cx="488016" cy="6866400"/>
          </a:xfrm>
        </p:grpSpPr>
        <p:sp>
          <p:nvSpPr>
            <p:cNvPr id="326" name="Google Shape;326;p39"/>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27" name="Google Shape;327;p39"/>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28" name="Google Shape;328;p39"/>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29" name="Google Shape;329;p39"/>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330" name="Google Shape;330;p39"/>
          <p:cNvSpPr txBox="1"/>
          <p:nvPr/>
        </p:nvSpPr>
        <p:spPr>
          <a:xfrm>
            <a:off x="984300" y="0"/>
            <a:ext cx="1120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CONCLUSION</a:t>
            </a:r>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31" name="Google Shape;331;p39"/>
          <p:cNvSpPr/>
          <p:nvPr/>
        </p:nvSpPr>
        <p:spPr>
          <a:xfrm>
            <a:off x="8018775" y="2026325"/>
            <a:ext cx="2884200" cy="2073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a:solidFill>
                <a:srgbClr val="374151"/>
              </a:solidFill>
              <a:latin typeface="Montserrat"/>
              <a:ea typeface="Montserrat"/>
              <a:cs typeface="Montserrat"/>
              <a:sym typeface="Montserrat"/>
            </a:endParaRPr>
          </a:p>
        </p:txBody>
      </p:sp>
      <p:sp>
        <p:nvSpPr>
          <p:cNvPr id="332" name="Google Shape;332;p39"/>
          <p:cNvSpPr txBox="1"/>
          <p:nvPr/>
        </p:nvSpPr>
        <p:spPr>
          <a:xfrm>
            <a:off x="988050" y="1323175"/>
            <a:ext cx="10769100" cy="498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rgbClr val="374151"/>
                </a:solidFill>
                <a:latin typeface="Montserrat"/>
                <a:ea typeface="Montserrat"/>
                <a:cs typeface="Montserrat"/>
                <a:sym typeface="Montserrat"/>
              </a:rPr>
              <a:t> The conclusion is positive : </a:t>
            </a:r>
            <a:endParaRPr>
              <a:solidFill>
                <a:srgbClr val="37415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Positive Financial Review: Credit analysis of Apple Inc. reveals a strong financial position.</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Key Financial Strengths: Highlighted by </a:t>
            </a:r>
            <a:r>
              <a:rPr b="1" lang="en-US">
                <a:solidFill>
                  <a:srgbClr val="374151"/>
                </a:solidFill>
                <a:latin typeface="Montserrat"/>
                <a:ea typeface="Montserrat"/>
                <a:cs typeface="Montserrat"/>
                <a:sym typeface="Montserrat"/>
              </a:rPr>
              <a:t>robust liquidity, solid asset foundation, and healthy equity.</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Operational Stability: </a:t>
            </a:r>
            <a:r>
              <a:rPr b="1" lang="en-US">
                <a:solidFill>
                  <a:srgbClr val="374151"/>
                </a:solidFill>
                <a:latin typeface="Montserrat"/>
                <a:ea typeface="Montserrat"/>
                <a:cs typeface="Montserrat"/>
                <a:sym typeface="Montserrat"/>
              </a:rPr>
              <a:t>Consistent cash flow </a:t>
            </a:r>
            <a:r>
              <a:rPr lang="en-US">
                <a:solidFill>
                  <a:srgbClr val="374151"/>
                </a:solidFill>
                <a:latin typeface="Montserrat"/>
                <a:ea typeface="Montserrat"/>
                <a:cs typeface="Montserrat"/>
                <a:sym typeface="Montserrat"/>
              </a:rPr>
              <a:t>and strategic debt management underscore operational efficiency.</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Profitability and Risk Management: </a:t>
            </a:r>
            <a:r>
              <a:rPr b="1" lang="en-US">
                <a:solidFill>
                  <a:srgbClr val="374151"/>
                </a:solidFill>
                <a:latin typeface="Montserrat"/>
                <a:ea typeface="Montserrat"/>
                <a:cs typeface="Montserrat"/>
                <a:sym typeface="Montserrat"/>
              </a:rPr>
              <a:t>Despite fluctuations, a trend of profitability and low credit risk</a:t>
            </a:r>
            <a:r>
              <a:rPr lang="en-US">
                <a:solidFill>
                  <a:srgbClr val="374151"/>
                </a:solidFill>
                <a:latin typeface="Montserrat"/>
                <a:ea typeface="Montserrat"/>
                <a:cs typeface="Montserrat"/>
                <a:sym typeface="Montserrat"/>
              </a:rPr>
              <a:t> due to prudent management and significant reserves.</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Financial Flexibility: Ability to </a:t>
            </a:r>
            <a:r>
              <a:rPr b="1" lang="en-US">
                <a:solidFill>
                  <a:srgbClr val="374151"/>
                </a:solidFill>
                <a:latin typeface="Montserrat"/>
                <a:ea typeface="Montserrat"/>
                <a:cs typeface="Montserrat"/>
                <a:sym typeface="Montserrat"/>
              </a:rPr>
              <a:t>meet short-term obligations, </a:t>
            </a:r>
            <a:r>
              <a:rPr lang="en-US">
                <a:solidFill>
                  <a:srgbClr val="374151"/>
                </a:solidFill>
                <a:latin typeface="Montserrat"/>
                <a:ea typeface="Montserrat"/>
                <a:cs typeface="Montserrat"/>
                <a:sym typeface="Montserrat"/>
              </a:rPr>
              <a:t>fuel growth, and enhance shareholder value through dividends and buybacks.</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Strategic Positioning: Financial statements reflect a company well-positioned for future growth, underpinned by stability and strategic planning.</a:t>
            </a:r>
            <a:br>
              <a:rPr lang="en-US">
                <a:solidFill>
                  <a:srgbClr val="374151"/>
                </a:solidFill>
                <a:latin typeface="Montserrat"/>
                <a:ea typeface="Montserrat"/>
                <a:cs typeface="Montserrat"/>
                <a:sym typeface="Montserrat"/>
              </a:rPr>
            </a:br>
            <a:endParaRPr>
              <a:solidFill>
                <a:srgbClr val="37415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lang="en-US">
                <a:solidFill>
                  <a:srgbClr val="374151"/>
                </a:solidFill>
                <a:latin typeface="Montserrat"/>
                <a:ea typeface="Montserrat"/>
                <a:cs typeface="Montserrat"/>
                <a:sym typeface="Montserrat"/>
              </a:rPr>
              <a:t> </a:t>
            </a:r>
            <a:endParaRPr>
              <a:solidFill>
                <a:srgbClr val="374151"/>
              </a:solidFill>
              <a:latin typeface="Montserrat"/>
              <a:ea typeface="Montserrat"/>
              <a:cs typeface="Montserrat"/>
              <a:sym typeface="Montserrat"/>
            </a:endParaRPr>
          </a:p>
        </p:txBody>
      </p:sp>
      <p:pic>
        <p:nvPicPr>
          <p:cNvPr id="333" name="Google Shape;333;p39"/>
          <p:cNvPicPr preferRelativeResize="0"/>
          <p:nvPr/>
        </p:nvPicPr>
        <p:blipFill>
          <a:blip r:embed="rId3">
            <a:alphaModFix/>
          </a:blip>
          <a:stretch>
            <a:fillRect/>
          </a:stretch>
        </p:blipFill>
        <p:spPr>
          <a:xfrm>
            <a:off x="9924950" y="45750"/>
            <a:ext cx="2267050" cy="216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40"/>
          <p:cNvPicPr preferRelativeResize="0"/>
          <p:nvPr>
            <p:ph idx="2" type="pic"/>
          </p:nvPr>
        </p:nvPicPr>
        <p:blipFill rotWithShape="1">
          <a:blip r:embed="rId3">
            <a:alphaModFix/>
          </a:blip>
          <a:srcRect b="34194" l="0" r="0" t="34197"/>
          <a:stretch/>
        </p:blipFill>
        <p:spPr>
          <a:xfrm>
            <a:off x="0" y="0"/>
            <a:ext cx="12192000" cy="6858000"/>
          </a:xfrm>
          <a:prstGeom prst="rect">
            <a:avLst/>
          </a:prstGeom>
          <a:solidFill>
            <a:srgbClr val="F2F2F2"/>
          </a:solidFill>
          <a:ln>
            <a:noFill/>
          </a:ln>
        </p:spPr>
      </p:pic>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40" name="Google Shape;340;p40"/>
          <p:cNvCxnSpPr/>
          <p:nvPr/>
        </p:nvCxnSpPr>
        <p:spPr>
          <a:xfrm flipH="1" rot="10800000">
            <a:off x="0" y="5339443"/>
            <a:ext cx="3429000" cy="1518557"/>
          </a:xfrm>
          <a:prstGeom prst="straightConnector1">
            <a:avLst/>
          </a:prstGeom>
          <a:noFill/>
          <a:ln cap="flat" cmpd="sng" w="12700">
            <a:solidFill>
              <a:srgbClr val="B98763"/>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41" name="Google Shape;341;p40"/>
          <p:cNvSpPr/>
          <p:nvPr/>
        </p:nvSpPr>
        <p:spPr>
          <a:xfrm>
            <a:off x="3431325" y="1406679"/>
            <a:ext cx="5256325" cy="3946669"/>
          </a:xfrm>
          <a:prstGeom prst="rect">
            <a:avLst/>
          </a:prstGeom>
          <a:solidFill>
            <a:schemeClr val="dk1">
              <a:alpha val="69803"/>
            </a:schemeClr>
          </a:solidFill>
          <a:ln cap="flat" cmpd="sng" w="38100">
            <a:solidFill>
              <a:srgbClr val="B9876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42" name="Google Shape;342;p40"/>
          <p:cNvSpPr txBox="1"/>
          <p:nvPr>
            <p:ph type="title"/>
          </p:nvPr>
        </p:nvSpPr>
        <p:spPr>
          <a:xfrm>
            <a:off x="3774081" y="2221458"/>
            <a:ext cx="4570800" cy="1897800"/>
          </a:xfrm>
          <a:prstGeom prst="rect">
            <a:avLst/>
          </a:prstGeom>
          <a:noFill/>
          <a:ln>
            <a:noFill/>
          </a:ln>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Clr>
                <a:schemeClr val="lt1"/>
              </a:buClr>
              <a:buSzPct val="100000"/>
              <a:buFont typeface="Arial"/>
              <a:buNone/>
            </a:pPr>
            <a:r>
              <a:rPr lang="en-US" sz="8800">
                <a:latin typeface="Arial"/>
                <a:ea typeface="Arial"/>
                <a:cs typeface="Arial"/>
                <a:sym typeface="Arial"/>
              </a:rPr>
              <a:t>THANK YOU</a:t>
            </a:r>
            <a:endParaRPr sz="2400">
              <a:latin typeface="Arial"/>
              <a:ea typeface="Arial"/>
              <a:cs typeface="Arial"/>
              <a:sym typeface="Arial"/>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43" name="Google Shape;343;p40"/>
          <p:cNvCxnSpPr/>
          <p:nvPr/>
        </p:nvCxnSpPr>
        <p:spPr>
          <a:xfrm flipH="1" rot="10800000">
            <a:off x="8703129" y="0"/>
            <a:ext cx="3488871" cy="1387929"/>
          </a:xfrm>
          <a:prstGeom prst="straightConnector1">
            <a:avLst/>
          </a:prstGeom>
          <a:noFill/>
          <a:ln cap="flat" cmpd="sng" w="12700">
            <a:solidFill>
              <a:srgbClr val="B98763"/>
            </a:solidFill>
            <a:prstDash val="solid"/>
            <a:miter lim="800000"/>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8" name="Shape 348"/>
        <p:cNvGrpSpPr/>
        <p:nvPr/>
      </p:nvGrpSpPr>
      <p:grpSpPr>
        <a:xfrm>
          <a:off x="0" y="0"/>
          <a:ext cx="0" cy="0"/>
          <a:chOff x="0" y="0"/>
          <a:chExt cx="0" cy="0"/>
        </a:xfrm>
      </p:grpSpPr>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49" name="Google Shape;349;p41"/>
          <p:cNvCxnSpPr/>
          <p:nvPr/>
        </p:nvCxnSpPr>
        <p:spPr>
          <a:xfrm>
            <a:off x="2776846" y="869800"/>
            <a:ext cx="5452500" cy="15000"/>
          </a:xfrm>
          <a:prstGeom prst="straightConnector1">
            <a:avLst/>
          </a:prstGeom>
          <a:noFill/>
          <a:ln cap="flat" cmpd="sng" w="9525">
            <a:solidFill>
              <a:srgbClr val="A57358"/>
            </a:solidFill>
            <a:prstDash val="solid"/>
            <a:miter lim="800000"/>
            <a:headEnd len="sm" w="sm" type="none"/>
            <a:tailEnd len="sm" w="sm" type="none"/>
          </a:ln>
        </p:spPr>
      </p:cxnSp>
      <p:grpSp>
        <p:nvGrpSpPr>
          <p:cNvPr id="350" name="Google Shape;350;p41"/>
          <p:cNvGrpSpPr/>
          <p:nvPr/>
        </p:nvGrpSpPr>
        <p:grpSpPr>
          <a:xfrm>
            <a:off x="16893" y="-4197"/>
            <a:ext cx="488016" cy="6866400"/>
            <a:chOff x="-730988" y="9025"/>
            <a:chExt cx="488016" cy="6866400"/>
          </a:xfrm>
        </p:grpSpPr>
        <p:sp>
          <p:nvSpPr>
            <p:cNvPr id="351" name="Google Shape;351;p41"/>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52" name="Google Shape;352;p41"/>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53" name="Google Shape;353;p41"/>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54" name="Google Shape;354;p41"/>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355" name="Google Shape;355;p41"/>
          <p:cNvSpPr txBox="1"/>
          <p:nvPr/>
        </p:nvSpPr>
        <p:spPr>
          <a:xfrm>
            <a:off x="3498750" y="0"/>
            <a:ext cx="7342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chemeClr val="dk1"/>
                </a:solidFill>
                <a:latin typeface="Montserrat"/>
                <a:ea typeface="Montserrat"/>
                <a:cs typeface="Montserrat"/>
                <a:sym typeface="Montserrat"/>
              </a:rPr>
              <a:t>COMPETITION</a:t>
            </a:r>
            <a:endParaRPr/>
          </a:p>
        </p:txBody>
      </p:sp>
      <p:sp>
        <p:nvSpPr>
          <p:cNvPr id="356" name="Google Shape;356;p41"/>
          <p:cNvSpPr txBox="1"/>
          <p:nvPr/>
        </p:nvSpPr>
        <p:spPr>
          <a:xfrm>
            <a:off x="1109550" y="1130300"/>
            <a:ext cx="4520700" cy="193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US" sz="1200">
                <a:solidFill>
                  <a:schemeClr val="dk1"/>
                </a:solidFill>
              </a:rPr>
              <a:t>Smartphone Market: </a:t>
            </a:r>
            <a:r>
              <a:rPr lang="en-US" sz="1200">
                <a:solidFill>
                  <a:schemeClr val="dk1"/>
                </a:solidFill>
              </a:rPr>
              <a:t>Samsung, Huawei, Xiaomi</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200">
                <a:solidFill>
                  <a:schemeClr val="dk1"/>
                </a:solidFill>
              </a:rPr>
              <a:t>PC Market</a:t>
            </a:r>
            <a:r>
              <a:rPr b="1" lang="en-US" sz="1100">
                <a:solidFill>
                  <a:schemeClr val="dk1"/>
                </a:solidFill>
              </a:rPr>
              <a:t>: </a:t>
            </a:r>
            <a:r>
              <a:rPr lang="en-US" sz="1200">
                <a:solidFill>
                  <a:schemeClr val="dk1"/>
                </a:solidFill>
              </a:rPr>
              <a:t>Microsoft, Dell and HP</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200">
                <a:solidFill>
                  <a:schemeClr val="dk1"/>
                </a:solidFill>
              </a:rPr>
              <a:t>Wearable Devices Market</a:t>
            </a:r>
            <a:r>
              <a:rPr b="1" lang="en-US" sz="1100">
                <a:solidFill>
                  <a:schemeClr val="dk1"/>
                </a:solidFill>
              </a:rPr>
              <a:t>: </a:t>
            </a:r>
            <a:r>
              <a:rPr lang="en-US" sz="1200">
                <a:solidFill>
                  <a:schemeClr val="dk1"/>
                </a:solidFill>
              </a:rPr>
              <a:t>Fitbit (Google), Samsung &amp; Huawei</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US" sz="1200">
                <a:solidFill>
                  <a:schemeClr val="dk1"/>
                </a:solidFill>
              </a:rPr>
              <a:t>Services: </a:t>
            </a:r>
            <a:r>
              <a:rPr lang="en-US" sz="1200">
                <a:solidFill>
                  <a:schemeClr val="dk1"/>
                </a:solidFill>
              </a:rPr>
              <a:t>Amazon and Netflix</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b="1" lang="en-US" sz="1200">
                <a:solidFill>
                  <a:schemeClr val="dk1"/>
                </a:solidFill>
              </a:rPr>
              <a:t>Operating System:</a:t>
            </a:r>
            <a:r>
              <a:rPr lang="en-US" sz="1200">
                <a:solidFill>
                  <a:schemeClr val="dk1"/>
                </a:solidFill>
              </a:rPr>
              <a:t> MacOS vs Windows &amp; IOS vs Android</a:t>
            </a:r>
            <a:endParaRPr sz="1200">
              <a:solidFill>
                <a:schemeClr val="dk1"/>
              </a:solidFill>
            </a:endParaRPr>
          </a:p>
        </p:txBody>
      </p:sp>
      <p:sp>
        <p:nvSpPr>
          <p:cNvPr id="357" name="Google Shape;357;p41"/>
          <p:cNvSpPr txBox="1"/>
          <p:nvPr/>
        </p:nvSpPr>
        <p:spPr>
          <a:xfrm>
            <a:off x="1109550" y="3308400"/>
            <a:ext cx="4447200" cy="115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sz="1200">
                <a:solidFill>
                  <a:schemeClr val="dk1"/>
                </a:solidFill>
              </a:rPr>
              <a:t>Apple has retained a large number of loyal users through its simple, convenient, and efficient </a:t>
            </a:r>
            <a:r>
              <a:rPr b="1" lang="en-US" sz="1200">
                <a:solidFill>
                  <a:schemeClr val="dk1"/>
                </a:solidFill>
              </a:rPr>
              <a:t>ecosystem</a:t>
            </a:r>
            <a:r>
              <a:rPr lang="en-US" sz="1200">
                <a:solidFill>
                  <a:schemeClr val="dk1"/>
                </a:solidFill>
              </a:rPr>
              <a:t>. </a:t>
            </a:r>
            <a:endParaRPr sz="12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US" sz="1200">
                <a:solidFill>
                  <a:schemeClr val="dk1"/>
                </a:solidFill>
              </a:rPr>
              <a:t>It can be said that Apple's ecosystem is an important tool for maintaining users and a powerful weapon against competitors.</a:t>
            </a:r>
            <a:endParaRPr sz="1200">
              <a:solidFill>
                <a:schemeClr val="dk1"/>
              </a:solidFill>
            </a:endParaRPr>
          </a:p>
        </p:txBody>
      </p:sp>
      <p:pic>
        <p:nvPicPr>
          <p:cNvPr id="358" name="Google Shape;358;p41"/>
          <p:cNvPicPr preferRelativeResize="0"/>
          <p:nvPr/>
        </p:nvPicPr>
        <p:blipFill>
          <a:blip r:embed="rId3">
            <a:alphaModFix/>
          </a:blip>
          <a:stretch>
            <a:fillRect/>
          </a:stretch>
        </p:blipFill>
        <p:spPr>
          <a:xfrm>
            <a:off x="5630250" y="1130300"/>
            <a:ext cx="6373150" cy="50038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63" name="Shape 363"/>
        <p:cNvGrpSpPr/>
        <p:nvPr/>
      </p:nvGrpSpPr>
      <p:grpSpPr>
        <a:xfrm>
          <a:off x="0" y="0"/>
          <a:ext cx="0" cy="0"/>
          <a:chOff x="0" y="0"/>
          <a:chExt cx="0" cy="0"/>
        </a:xfrm>
      </p:grpSpPr>
      <p:pic>
        <p:nvPicPr>
          <p:cNvPr id="364" name="Google Shape;364;p42"/>
          <p:cNvPicPr preferRelativeResize="0"/>
          <p:nvPr/>
        </p:nvPicPr>
        <p:blipFill rotWithShape="1">
          <a:blip r:embed="rId3">
            <a:alphaModFix/>
          </a:blip>
          <a:srcRect b="0" l="0" r="0" t="0"/>
          <a:stretch/>
        </p:blipFill>
        <p:spPr>
          <a:xfrm rot="5400000">
            <a:off x="2818188" y="-2826611"/>
            <a:ext cx="6866426" cy="12502798"/>
          </a:xfrm>
          <a:prstGeom prst="rect">
            <a:avLst/>
          </a:prstGeom>
          <a:solidFill>
            <a:schemeClr val="lt1"/>
          </a:solidFill>
          <a:ln>
            <a:noFill/>
          </a:ln>
        </p:spPr>
      </p:pic>
      <p:sp>
        <p:nvSpPr>
          <p:cNvPr id="365" name="Google Shape;365;p42"/>
          <p:cNvSpPr/>
          <p:nvPr/>
        </p:nvSpPr>
        <p:spPr>
          <a:xfrm>
            <a:off x="6034450" y="214488"/>
            <a:ext cx="6168300" cy="641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6" name="Google Shape;366;p42"/>
          <p:cNvPicPr preferRelativeResize="0"/>
          <p:nvPr/>
        </p:nvPicPr>
        <p:blipFill rotWithShape="1">
          <a:blip r:embed="rId4">
            <a:alphaModFix/>
          </a:blip>
          <a:srcRect b="17331" l="0" r="0" t="17338"/>
          <a:stretch/>
        </p:blipFill>
        <p:spPr>
          <a:xfrm>
            <a:off x="0" y="0"/>
            <a:ext cx="5903090" cy="6862798"/>
          </a:xfrm>
          <a:prstGeom prst="rect">
            <a:avLst/>
          </a:prstGeom>
          <a:noFill/>
          <a:ln>
            <a:noFill/>
          </a:ln>
        </p:spPr>
      </p:pic>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67" name="Google Shape;367;p42"/>
          <p:cNvSpPr txBox="1"/>
          <p:nvPr/>
        </p:nvSpPr>
        <p:spPr>
          <a:xfrm>
            <a:off x="6256550" y="447548"/>
            <a:ext cx="4452300" cy="12483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Arial"/>
              <a:buNone/>
            </a:pPr>
            <a:r>
              <a:rPr b="1" lang="en-US" sz="4800">
                <a:solidFill>
                  <a:schemeClr val="dk1"/>
                </a:solidFill>
                <a:latin typeface="Montserrat"/>
                <a:ea typeface="Montserrat"/>
                <a:cs typeface="Montserrat"/>
                <a:sym typeface="Montserrat"/>
              </a:rPr>
              <a:t>Contents</a:t>
            </a:r>
            <a:endParaRPr b="1">
              <a:solidFill>
                <a:schemeClr val="dk1"/>
              </a:solidFill>
              <a:latin typeface="Montserrat"/>
              <a:ea typeface="Montserrat"/>
              <a:cs typeface="Montserrat"/>
              <a:sym typeface="Montserrat"/>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68" name="Google Shape;368;p42"/>
          <p:cNvSpPr txBox="1"/>
          <p:nvPr/>
        </p:nvSpPr>
        <p:spPr>
          <a:xfrm>
            <a:off x="6156400" y="2409500"/>
            <a:ext cx="3133200" cy="384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900">
                <a:solidFill>
                  <a:schemeClr val="dk1"/>
                </a:solidFill>
                <a:latin typeface="Montserrat"/>
                <a:ea typeface="Montserrat"/>
                <a:cs typeface="Montserrat"/>
                <a:sym typeface="Montserrat"/>
              </a:rPr>
              <a:t>Geographic segments</a:t>
            </a:r>
            <a:endParaRPr b="1" sz="19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69" name="Google Shape;369;p42"/>
          <p:cNvCxnSpPr/>
          <p:nvPr/>
        </p:nvCxnSpPr>
        <p:spPr>
          <a:xfrm flipH="1" rot="10800000">
            <a:off x="6486596" y="2834176"/>
            <a:ext cx="2041800" cy="1200"/>
          </a:xfrm>
          <a:prstGeom prst="straightConnector1">
            <a:avLst/>
          </a:prstGeom>
          <a:noFill/>
          <a:ln cap="flat" cmpd="sng" w="28575">
            <a:solidFill>
              <a:schemeClr val="dk1"/>
            </a:solidFill>
            <a:prstDash val="solid"/>
            <a:miter lim="800000"/>
            <a:headEnd len="sm" w="sm" type="none"/>
            <a:tailEnd len="sm" w="sm" type="none"/>
          </a:ln>
        </p:spPr>
      </p:cxn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0" name="Google Shape;370;p42"/>
          <p:cNvCxnSpPr/>
          <p:nvPr/>
        </p:nvCxnSpPr>
        <p:spPr>
          <a:xfrm flipH="1" rot="10800000">
            <a:off x="9422921" y="2799922"/>
            <a:ext cx="2041800" cy="1200"/>
          </a:xfrm>
          <a:prstGeom prst="straightConnector1">
            <a:avLst/>
          </a:prstGeom>
          <a:noFill/>
          <a:ln cap="flat" cmpd="sng" w="28575">
            <a:solidFill>
              <a:schemeClr val="dk1"/>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1" name="Google Shape;371;p42"/>
          <p:cNvSpPr txBox="1"/>
          <p:nvPr/>
        </p:nvSpPr>
        <p:spPr>
          <a:xfrm>
            <a:off x="6224400" y="3523350"/>
            <a:ext cx="2566200" cy="400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000">
                <a:solidFill>
                  <a:schemeClr val="dk1"/>
                </a:solidFill>
                <a:latin typeface="Montserrat"/>
                <a:ea typeface="Montserrat"/>
                <a:cs typeface="Montserrat"/>
                <a:sym typeface="Montserrat"/>
              </a:rPr>
              <a:t>CHAPTER THREE</a:t>
            </a:r>
            <a:endParaRPr b="1" sz="2000">
              <a:solidFill>
                <a:schemeClr val="dk1"/>
              </a:solidFill>
              <a:latin typeface="Montserrat"/>
              <a:ea typeface="Montserrat"/>
              <a:cs typeface="Montserrat"/>
              <a:sym typeface="Montserrat"/>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2" name="Google Shape;372;p42"/>
          <p:cNvSpPr txBox="1"/>
          <p:nvPr/>
        </p:nvSpPr>
        <p:spPr>
          <a:xfrm>
            <a:off x="6106225" y="3973700"/>
            <a:ext cx="3039000" cy="384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900">
                <a:solidFill>
                  <a:schemeClr val="dk1"/>
                </a:solidFill>
                <a:latin typeface="Montserrat"/>
                <a:ea typeface="Montserrat"/>
                <a:cs typeface="Montserrat"/>
                <a:sym typeface="Montserrat"/>
              </a:rPr>
              <a:t>Research Methodology</a:t>
            </a:r>
            <a:endParaRPr sz="19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3" name="Google Shape;373;p42"/>
          <p:cNvCxnSpPr/>
          <p:nvPr/>
        </p:nvCxnSpPr>
        <p:spPr>
          <a:xfrm>
            <a:off x="6332646" y="3888259"/>
            <a:ext cx="2274300" cy="0"/>
          </a:xfrm>
          <a:prstGeom prst="straightConnector1">
            <a:avLst/>
          </a:prstGeom>
          <a:noFill/>
          <a:ln cap="flat" cmpd="sng" w="28575">
            <a:solidFill>
              <a:schemeClr val="dk1"/>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4" name="Google Shape;374;p42"/>
          <p:cNvSpPr txBox="1"/>
          <p:nvPr/>
        </p:nvSpPr>
        <p:spPr>
          <a:xfrm>
            <a:off x="9499000" y="3523350"/>
            <a:ext cx="23385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Montserrat"/>
                <a:ea typeface="Montserrat"/>
                <a:cs typeface="Montserrat"/>
                <a:sym typeface="Montserrat"/>
              </a:rPr>
              <a:t>CHAPTER FOUR</a:t>
            </a:r>
            <a:endParaRPr b="1" sz="2000">
              <a:solidFill>
                <a:schemeClr val="dk1"/>
              </a:solidFill>
              <a:latin typeface="Montserrat"/>
              <a:ea typeface="Montserrat"/>
              <a:cs typeface="Montserrat"/>
              <a:sym typeface="Montserrat"/>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5" name="Google Shape;375;p42"/>
          <p:cNvSpPr txBox="1"/>
          <p:nvPr/>
        </p:nvSpPr>
        <p:spPr>
          <a:xfrm>
            <a:off x="9422925" y="3971650"/>
            <a:ext cx="2805900" cy="384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900">
                <a:solidFill>
                  <a:schemeClr val="dk1"/>
                </a:solidFill>
                <a:latin typeface="Montserrat"/>
                <a:ea typeface="Montserrat"/>
                <a:cs typeface="Montserrat"/>
                <a:sym typeface="Montserrat"/>
              </a:rPr>
              <a:t>Anticipated Findings</a:t>
            </a:r>
            <a:endParaRPr sz="19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6" name="Google Shape;376;p42"/>
          <p:cNvCxnSpPr/>
          <p:nvPr/>
        </p:nvCxnSpPr>
        <p:spPr>
          <a:xfrm>
            <a:off x="9533046" y="3905192"/>
            <a:ext cx="2321700" cy="0"/>
          </a:xfrm>
          <a:prstGeom prst="straightConnector1">
            <a:avLst/>
          </a:prstGeom>
          <a:noFill/>
          <a:ln cap="flat" cmpd="sng" w="28575">
            <a:solidFill>
              <a:schemeClr val="dk1"/>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7" name="Google Shape;377;p42"/>
          <p:cNvSpPr txBox="1"/>
          <p:nvPr/>
        </p:nvSpPr>
        <p:spPr>
          <a:xfrm>
            <a:off x="9422925" y="2819551"/>
            <a:ext cx="2462400" cy="654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900">
              <a:solidFill>
                <a:schemeClr val="dk1"/>
              </a:solidFill>
              <a:latin typeface="Montserrat"/>
              <a:ea typeface="Montserrat"/>
              <a:cs typeface="Montserrat"/>
              <a:sym typeface="Montserrat"/>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8" name="Google Shape;378;p42"/>
          <p:cNvSpPr txBox="1"/>
          <p:nvPr/>
        </p:nvSpPr>
        <p:spPr>
          <a:xfrm>
            <a:off x="7978875" y="1452748"/>
            <a:ext cx="2109900" cy="415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100">
                <a:solidFill>
                  <a:schemeClr val="dk1"/>
                </a:solidFill>
                <a:latin typeface="Montserrat"/>
                <a:ea typeface="Montserrat"/>
                <a:cs typeface="Montserrat"/>
                <a:sym typeface="Montserrat"/>
              </a:rPr>
              <a:t>Background</a:t>
            </a:r>
            <a:endParaRPr b="1" sz="21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79" name="Google Shape;379;p42"/>
          <p:cNvCxnSpPr/>
          <p:nvPr/>
        </p:nvCxnSpPr>
        <p:spPr>
          <a:xfrm flipH="1" rot="10800000">
            <a:off x="8012921" y="1867038"/>
            <a:ext cx="2041800" cy="1200"/>
          </a:xfrm>
          <a:prstGeom prst="straightConnector1">
            <a:avLst/>
          </a:prstGeom>
          <a:noFill/>
          <a:ln cap="flat" cmpd="sng" w="28575">
            <a:solidFill>
              <a:schemeClr val="dk1"/>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80" name="Google Shape;380;p42"/>
          <p:cNvSpPr txBox="1"/>
          <p:nvPr/>
        </p:nvSpPr>
        <p:spPr>
          <a:xfrm>
            <a:off x="9215575" y="2333900"/>
            <a:ext cx="3133200" cy="384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900">
                <a:solidFill>
                  <a:schemeClr val="dk1"/>
                </a:solidFill>
                <a:latin typeface="Montserrat"/>
                <a:ea typeface="Montserrat"/>
                <a:cs typeface="Montserrat"/>
                <a:sym typeface="Montserrat"/>
              </a:rPr>
              <a:t>Fiscal year Highlights</a:t>
            </a:r>
            <a:endParaRPr b="1" sz="1900">
              <a:solidFill>
                <a:schemeClr val="dk1"/>
              </a:solidFill>
              <a:latin typeface="Montserrat"/>
              <a:ea typeface="Montserrat"/>
              <a:cs typeface="Montserrat"/>
              <a:sym typeface="Montserrat"/>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81" name="Google Shape;381;p42"/>
          <p:cNvSpPr txBox="1"/>
          <p:nvPr/>
        </p:nvSpPr>
        <p:spPr>
          <a:xfrm>
            <a:off x="8353950" y="4837848"/>
            <a:ext cx="2109900" cy="400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000">
                <a:solidFill>
                  <a:schemeClr val="dk1"/>
                </a:solidFill>
                <a:latin typeface="Montserrat"/>
                <a:ea typeface="Montserrat"/>
                <a:cs typeface="Montserrat"/>
                <a:sym typeface="Montserrat"/>
              </a:rPr>
              <a:t>REFERENCES</a:t>
            </a:r>
            <a:endParaRPr b="1" sz="20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82" name="Google Shape;382;p42"/>
          <p:cNvCxnSpPr/>
          <p:nvPr/>
        </p:nvCxnSpPr>
        <p:spPr>
          <a:xfrm flipH="1" rot="10800000">
            <a:off x="8387996" y="5181514"/>
            <a:ext cx="2041800" cy="1200"/>
          </a:xfrm>
          <a:prstGeom prst="straightConnector1">
            <a:avLst/>
          </a:prstGeom>
          <a:noFill/>
          <a:ln cap="flat" cmpd="sng" w="28575">
            <a:solidFill>
              <a:schemeClr val="dk1"/>
            </a:solidFill>
            <a:prstDash val="solid"/>
            <a:miter lim="800000"/>
            <a:headEnd len="sm" w="sm" type="none"/>
            <a:tailEnd len="sm" w="sm" type="none"/>
          </a:ln>
        </p:spPr>
      </p:cxn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83" name="Google Shape;383;p42"/>
          <p:cNvSpPr txBox="1"/>
          <p:nvPr/>
        </p:nvSpPr>
        <p:spPr>
          <a:xfrm>
            <a:off x="8353950" y="5661973"/>
            <a:ext cx="21099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Montserrat"/>
                <a:ea typeface="Montserrat"/>
                <a:cs typeface="Montserrat"/>
                <a:sym typeface="Montserrat"/>
              </a:rPr>
              <a:t>ABSTRACT</a:t>
            </a:r>
            <a:endParaRPr b="1" sz="1800">
              <a:solidFill>
                <a:schemeClr val="dk1"/>
              </a:solidFill>
              <a:latin typeface="Montserrat"/>
              <a:ea typeface="Montserrat"/>
              <a:cs typeface="Montserrat"/>
              <a:sym typeface="Montserrat"/>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84" name="Google Shape;384;p42"/>
          <p:cNvCxnSpPr/>
          <p:nvPr/>
        </p:nvCxnSpPr>
        <p:spPr>
          <a:xfrm flipH="1" rot="10800000">
            <a:off x="8387996" y="6005639"/>
            <a:ext cx="2041800" cy="1200"/>
          </a:xfrm>
          <a:prstGeom prst="straightConnector1">
            <a:avLst/>
          </a:prstGeom>
          <a:noFill/>
          <a:ln cap="flat" cmpd="sng" w="28575">
            <a:solidFill>
              <a:schemeClr val="dk1"/>
            </a:solidFill>
            <a:prstDash val="solid"/>
            <a:miter lim="800000"/>
            <a:headEnd len="sm" w="sm" type="none"/>
            <a:tailEnd len="sm" w="sm"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9" name="Shape 389"/>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90" name="Google Shape;390;p43"/>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91" name="Google Shape;391;p43"/>
          <p:cNvSpPr txBox="1"/>
          <p:nvPr/>
        </p:nvSpPr>
        <p:spPr>
          <a:xfrm>
            <a:off x="571425" y="1016000"/>
            <a:ext cx="11121000" cy="4381500"/>
          </a:xfrm>
          <a:prstGeom prst="rect">
            <a:avLst/>
          </a:prstGeom>
          <a:noFill/>
          <a:ln>
            <a:noFill/>
          </a:ln>
        </p:spPr>
        <p:txBody>
          <a:bodyPr anchorCtr="0" anchor="t" bIns="45700" lIns="91425" spcFirstLastPara="1" rIns="91425" wrap="square" tIns="45700">
            <a:noAutofit/>
          </a:bodyPr>
          <a:lstStyle/>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392" name="Google Shape;392;p43"/>
          <p:cNvCxnSpPr/>
          <p:nvPr/>
        </p:nvCxnSpPr>
        <p:spPr>
          <a:xfrm>
            <a:off x="4418575" y="845600"/>
            <a:ext cx="3235800" cy="19500"/>
          </a:xfrm>
          <a:prstGeom prst="straightConnector1">
            <a:avLst/>
          </a:prstGeom>
          <a:noFill/>
          <a:ln cap="flat" cmpd="sng" w="9525">
            <a:solidFill>
              <a:srgbClr val="A57358"/>
            </a:solidFill>
            <a:prstDash val="solid"/>
            <a:miter lim="800000"/>
            <a:headEnd len="sm" w="sm" type="none"/>
            <a:tailEnd len="sm" w="sm" type="none"/>
          </a:ln>
        </p:spPr>
      </p:cxnSp>
      <p:grpSp>
        <p:nvGrpSpPr>
          <p:cNvPr id="393" name="Google Shape;393;p43"/>
          <p:cNvGrpSpPr/>
          <p:nvPr/>
        </p:nvGrpSpPr>
        <p:grpSpPr>
          <a:xfrm>
            <a:off x="16893" y="-4197"/>
            <a:ext cx="488016" cy="6866400"/>
            <a:chOff x="-730988" y="9025"/>
            <a:chExt cx="488016" cy="6866400"/>
          </a:xfrm>
        </p:grpSpPr>
        <p:sp>
          <p:nvSpPr>
            <p:cNvPr id="394" name="Google Shape;394;p43"/>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95" name="Google Shape;395;p43"/>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96" name="Google Shape;396;p43"/>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397" name="Google Shape;397;p43"/>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398" name="Google Shape;398;p43"/>
          <p:cNvSpPr txBox="1"/>
          <p:nvPr/>
        </p:nvSpPr>
        <p:spPr>
          <a:xfrm>
            <a:off x="571425" y="-121000"/>
            <a:ext cx="1072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RISKS</a:t>
            </a:r>
            <a:endParaRPr/>
          </a:p>
        </p:txBody>
      </p:sp>
      <p:sp>
        <p:nvSpPr>
          <p:cNvPr id="399" name="Google Shape;399;p43"/>
          <p:cNvSpPr/>
          <p:nvPr/>
        </p:nvSpPr>
        <p:spPr>
          <a:xfrm>
            <a:off x="660400" y="1316125"/>
            <a:ext cx="3547500" cy="5038500"/>
          </a:xfrm>
          <a:prstGeom prst="roundRect">
            <a:avLst>
              <a:gd fmla="val 16667" name="adj"/>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0" name="Google Shape;400;p43"/>
          <p:cNvSpPr/>
          <p:nvPr/>
        </p:nvSpPr>
        <p:spPr>
          <a:xfrm>
            <a:off x="4532025" y="1316125"/>
            <a:ext cx="3547500" cy="5038500"/>
          </a:xfrm>
          <a:prstGeom prst="roundRect">
            <a:avLst>
              <a:gd fmla="val 16667" name="adj"/>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43"/>
          <p:cNvSpPr/>
          <p:nvPr/>
        </p:nvSpPr>
        <p:spPr>
          <a:xfrm>
            <a:off x="8350650" y="1316125"/>
            <a:ext cx="3547500" cy="5038500"/>
          </a:xfrm>
          <a:prstGeom prst="roundRect">
            <a:avLst>
              <a:gd fmla="val 16667" name="adj"/>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2" name="Google Shape;402;p43"/>
          <p:cNvSpPr txBox="1"/>
          <p:nvPr/>
        </p:nvSpPr>
        <p:spPr>
          <a:xfrm>
            <a:off x="793125" y="1693600"/>
            <a:ext cx="3372000" cy="565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US" sz="1500">
                <a:solidFill>
                  <a:schemeClr val="lt1"/>
                </a:solidFill>
              </a:rPr>
              <a:t>Macroeconomic and Industry Risks</a:t>
            </a:r>
            <a:endParaRPr b="1" sz="3200">
              <a:solidFill>
                <a:schemeClr val="lt1"/>
              </a:solidFill>
            </a:endParaRPr>
          </a:p>
        </p:txBody>
      </p:sp>
      <p:sp>
        <p:nvSpPr>
          <p:cNvPr id="403" name="Google Shape;403;p43"/>
          <p:cNvSpPr txBox="1"/>
          <p:nvPr/>
        </p:nvSpPr>
        <p:spPr>
          <a:xfrm>
            <a:off x="968575" y="2463450"/>
            <a:ext cx="2913900" cy="3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chemeClr val="dk1"/>
              </a:solidFill>
            </a:endParaRPr>
          </a:p>
        </p:txBody>
      </p:sp>
      <p:sp>
        <p:nvSpPr>
          <p:cNvPr id="404" name="Google Shape;404;p43"/>
          <p:cNvSpPr txBox="1"/>
          <p:nvPr/>
        </p:nvSpPr>
        <p:spPr>
          <a:xfrm>
            <a:off x="841863" y="2463450"/>
            <a:ext cx="3274500" cy="3654600"/>
          </a:xfrm>
          <a:prstGeom prst="rect">
            <a:avLst/>
          </a:prstGeom>
          <a:noFill/>
          <a:ln>
            <a:noFill/>
          </a:ln>
        </p:spPr>
        <p:txBody>
          <a:bodyPr anchorCtr="0" anchor="t" bIns="91425" lIns="91425" spcFirstLastPara="1" rIns="91425" wrap="square" tIns="91425">
            <a:noAutofit/>
          </a:bodyPr>
          <a:lstStyle/>
          <a:p>
            <a:pPr indent="-209550" lvl="0" marL="171450" rtl="0" algn="l">
              <a:spcBef>
                <a:spcPts val="0"/>
              </a:spcBef>
              <a:spcAft>
                <a:spcPts val="0"/>
              </a:spcAft>
              <a:buClr>
                <a:schemeClr val="lt1"/>
              </a:buClr>
              <a:buSzPts val="1500"/>
              <a:buChar char="●"/>
            </a:pPr>
            <a:r>
              <a:rPr lang="en-US" sz="1500" u="sng">
                <a:solidFill>
                  <a:schemeClr val="lt1"/>
                </a:solidFill>
              </a:rPr>
              <a:t>Global Economic Sensitivity</a:t>
            </a:r>
            <a:r>
              <a:rPr lang="en-US" sz="1500">
                <a:solidFill>
                  <a:schemeClr val="lt1"/>
                </a:solidFill>
              </a:rPr>
              <a:t>: Apple's performance can be affected by economic downturns, inflation, and currency changes, impacting consumer demand.</a:t>
            </a:r>
            <a:endParaRPr sz="1500">
              <a:solidFill>
                <a:schemeClr val="lt1"/>
              </a:solidFill>
            </a:endParaRPr>
          </a:p>
          <a:p>
            <a:pPr indent="0" lvl="0" marL="457200" rtl="0" algn="l">
              <a:spcBef>
                <a:spcPts val="0"/>
              </a:spcBef>
              <a:spcAft>
                <a:spcPts val="0"/>
              </a:spcAft>
              <a:buNone/>
            </a:pPr>
            <a:r>
              <a:t/>
            </a:r>
            <a:endParaRPr sz="1500">
              <a:solidFill>
                <a:schemeClr val="lt1"/>
              </a:solidFill>
            </a:endParaRPr>
          </a:p>
          <a:p>
            <a:pPr indent="-209550" lvl="0" marL="171450" rtl="0" algn="l">
              <a:spcBef>
                <a:spcPts val="0"/>
              </a:spcBef>
              <a:spcAft>
                <a:spcPts val="0"/>
              </a:spcAft>
              <a:buClr>
                <a:schemeClr val="lt1"/>
              </a:buClr>
              <a:buSzPts val="1500"/>
              <a:buChar char="●"/>
            </a:pPr>
            <a:r>
              <a:rPr lang="en-US" sz="1500" u="sng">
                <a:solidFill>
                  <a:schemeClr val="lt1"/>
                </a:solidFill>
              </a:rPr>
              <a:t>Supply Chain Vulnerability</a:t>
            </a:r>
            <a:r>
              <a:rPr lang="en-US" sz="1500">
                <a:solidFill>
                  <a:schemeClr val="lt1"/>
                </a:solidFill>
              </a:rPr>
              <a:t> :  International operations and complex supply chains expose Apple to risks from political events, trade disputes, and global disruptions.</a:t>
            </a:r>
            <a:endParaRPr sz="1300">
              <a:solidFill>
                <a:schemeClr val="dk1"/>
              </a:solidFill>
            </a:endParaRPr>
          </a:p>
          <a:p>
            <a:pPr indent="0" lvl="0" marL="457200" rtl="0" algn="l">
              <a:spcBef>
                <a:spcPts val="0"/>
              </a:spcBef>
              <a:spcAft>
                <a:spcPts val="0"/>
              </a:spcAft>
              <a:buNone/>
            </a:pPr>
            <a:r>
              <a:t/>
            </a:r>
            <a:endParaRPr sz="1300">
              <a:solidFill>
                <a:schemeClr val="lt1"/>
              </a:solidFill>
            </a:endParaRPr>
          </a:p>
        </p:txBody>
      </p:sp>
      <p:sp>
        <p:nvSpPr>
          <p:cNvPr id="405" name="Google Shape;405;p43"/>
          <p:cNvSpPr txBox="1"/>
          <p:nvPr/>
        </p:nvSpPr>
        <p:spPr>
          <a:xfrm>
            <a:off x="4593275" y="1623150"/>
            <a:ext cx="3372000" cy="565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US" sz="1500">
                <a:solidFill>
                  <a:schemeClr val="dk1"/>
                </a:solidFill>
              </a:rPr>
              <a:t>Business Risks</a:t>
            </a:r>
            <a:endParaRPr b="1" sz="3200">
              <a:solidFill>
                <a:schemeClr val="dk1"/>
              </a:solidFill>
            </a:endParaRPr>
          </a:p>
        </p:txBody>
      </p:sp>
      <p:sp>
        <p:nvSpPr>
          <p:cNvPr id="406" name="Google Shape;406;p43"/>
          <p:cNvSpPr txBox="1"/>
          <p:nvPr/>
        </p:nvSpPr>
        <p:spPr>
          <a:xfrm>
            <a:off x="4642013" y="2188350"/>
            <a:ext cx="3274500" cy="3654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Char char="●"/>
            </a:pPr>
            <a:r>
              <a:rPr lang="en-US" sz="1500">
                <a:solidFill>
                  <a:schemeClr val="dk1"/>
                </a:solidFill>
              </a:rPr>
              <a:t>Apple must continually innovate and manage product transitions to remain competitive.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US" sz="1500">
                <a:solidFill>
                  <a:schemeClr val="dk1"/>
                </a:solidFill>
              </a:rPr>
              <a:t>Dependence on component and product manufacturing from outsourcing partners, mainly located outside the U.S., can lead to risks related to quality control, supply chain disruptions, and reduced operational control.</a:t>
            </a:r>
            <a:endParaRPr sz="1500">
              <a:solidFill>
                <a:schemeClr val="dk1"/>
              </a:solidFill>
            </a:endParaRPr>
          </a:p>
          <a:p>
            <a:pPr indent="0" lvl="0" marL="457200" rtl="0" algn="l">
              <a:spcBef>
                <a:spcPts val="0"/>
              </a:spcBef>
              <a:spcAft>
                <a:spcPts val="0"/>
              </a:spcAft>
              <a:buNone/>
            </a:pPr>
            <a:r>
              <a:t/>
            </a:r>
            <a:endParaRPr sz="1300">
              <a:solidFill>
                <a:schemeClr val="dk1"/>
              </a:solidFill>
            </a:endParaRPr>
          </a:p>
        </p:txBody>
      </p:sp>
      <p:sp>
        <p:nvSpPr>
          <p:cNvPr id="407" name="Google Shape;407;p43"/>
          <p:cNvSpPr txBox="1"/>
          <p:nvPr/>
        </p:nvSpPr>
        <p:spPr>
          <a:xfrm>
            <a:off x="8446425" y="1623150"/>
            <a:ext cx="3372000" cy="565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US" sz="1500">
                <a:solidFill>
                  <a:schemeClr val="dk1"/>
                </a:solidFill>
              </a:rPr>
              <a:t>Legal and Regulatory compliance Risks</a:t>
            </a:r>
            <a:endParaRPr b="1" sz="3200">
              <a:solidFill>
                <a:schemeClr val="dk1"/>
              </a:solidFill>
            </a:endParaRPr>
          </a:p>
        </p:txBody>
      </p:sp>
      <p:sp>
        <p:nvSpPr>
          <p:cNvPr id="408" name="Google Shape;408;p43"/>
          <p:cNvSpPr txBox="1"/>
          <p:nvPr/>
        </p:nvSpPr>
        <p:spPr>
          <a:xfrm>
            <a:off x="8495163" y="2258800"/>
            <a:ext cx="3274500" cy="3654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Char char="●"/>
            </a:pPr>
            <a:r>
              <a:rPr lang="en-US" sz="1500">
                <a:solidFill>
                  <a:schemeClr val="dk1"/>
                </a:solidFill>
              </a:rPr>
              <a:t>Apple is subject to a multitude of legal proceedings and government investigations, which, if resolved unfavorably, could materially affect its operations and finances.</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US" sz="1500">
                <a:solidFill>
                  <a:schemeClr val="dk1"/>
                </a:solidFill>
              </a:rPr>
              <a:t>Changes in laws and regulations worldwide, particularly regarding antitrust, privacy, and digital platforms, can result in increased costs, limit product offerings, and necessitate significant operational changes.</a:t>
            </a:r>
            <a:endParaRPr sz="11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0" lvl="0" marL="457200" rtl="0" algn="l">
              <a:spcBef>
                <a:spcPts val="0"/>
              </a:spcBef>
              <a:spcAft>
                <a:spcPts val="0"/>
              </a:spcAft>
              <a:buNone/>
            </a:pPr>
            <a:r>
              <a:t/>
            </a:r>
            <a:endParaRPr sz="13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3" name="Shape 413"/>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414" name="Google Shape;414;p44"/>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415" name="Google Shape;415;p44"/>
          <p:cNvSpPr txBox="1"/>
          <p:nvPr/>
        </p:nvSpPr>
        <p:spPr>
          <a:xfrm>
            <a:off x="571425" y="1016000"/>
            <a:ext cx="11121000" cy="4381500"/>
          </a:xfrm>
          <a:prstGeom prst="rect">
            <a:avLst/>
          </a:prstGeom>
          <a:noFill/>
          <a:ln>
            <a:noFill/>
          </a:ln>
        </p:spPr>
        <p:txBody>
          <a:bodyPr anchorCtr="0" anchor="t" bIns="45700" lIns="91425" spcFirstLastPara="1" rIns="91425" wrap="square" tIns="45700">
            <a:noAutofit/>
          </a:bodyPr>
          <a:lstStyle/>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416" name="Google Shape;416;p44"/>
          <p:cNvCxnSpPr/>
          <p:nvPr/>
        </p:nvCxnSpPr>
        <p:spPr>
          <a:xfrm>
            <a:off x="4662225" y="874850"/>
            <a:ext cx="3235800" cy="19500"/>
          </a:xfrm>
          <a:prstGeom prst="straightConnector1">
            <a:avLst/>
          </a:prstGeom>
          <a:noFill/>
          <a:ln cap="flat" cmpd="sng" w="9525">
            <a:solidFill>
              <a:srgbClr val="A57358"/>
            </a:solidFill>
            <a:prstDash val="solid"/>
            <a:miter lim="800000"/>
            <a:headEnd len="sm" w="sm" type="none"/>
            <a:tailEnd len="sm" w="sm" type="none"/>
          </a:ln>
        </p:spPr>
      </p:cxnSp>
      <p:grpSp>
        <p:nvGrpSpPr>
          <p:cNvPr id="417" name="Google Shape;417;p44"/>
          <p:cNvGrpSpPr/>
          <p:nvPr/>
        </p:nvGrpSpPr>
        <p:grpSpPr>
          <a:xfrm>
            <a:off x="16893" y="-4197"/>
            <a:ext cx="488016" cy="6866400"/>
            <a:chOff x="-730988" y="9025"/>
            <a:chExt cx="488016" cy="6866400"/>
          </a:xfrm>
        </p:grpSpPr>
        <p:sp>
          <p:nvSpPr>
            <p:cNvPr id="418" name="Google Shape;418;p44"/>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419" name="Google Shape;419;p44"/>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420" name="Google Shape;420;p44"/>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421" name="Google Shape;421;p44"/>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422" name="Google Shape;422;p44"/>
          <p:cNvSpPr txBox="1"/>
          <p:nvPr/>
        </p:nvSpPr>
        <p:spPr>
          <a:xfrm>
            <a:off x="571425" y="63175"/>
            <a:ext cx="1072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RISKS</a:t>
            </a:r>
            <a:endParaRPr/>
          </a:p>
        </p:txBody>
      </p:sp>
      <p:sp>
        <p:nvSpPr>
          <p:cNvPr id="423" name="Google Shape;423;p44"/>
          <p:cNvSpPr/>
          <p:nvPr/>
        </p:nvSpPr>
        <p:spPr>
          <a:xfrm>
            <a:off x="1810400" y="1316125"/>
            <a:ext cx="3547500" cy="5038500"/>
          </a:xfrm>
          <a:prstGeom prst="roundRect">
            <a:avLst>
              <a:gd fmla="val 16667" name="adj"/>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4" name="Google Shape;424;p44"/>
          <p:cNvSpPr/>
          <p:nvPr/>
        </p:nvSpPr>
        <p:spPr>
          <a:xfrm>
            <a:off x="6806500" y="1316125"/>
            <a:ext cx="3547500" cy="5038500"/>
          </a:xfrm>
          <a:prstGeom prst="roundRect">
            <a:avLst>
              <a:gd fmla="val 16667" name="adj"/>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5" name="Google Shape;425;p44"/>
          <p:cNvSpPr txBox="1"/>
          <p:nvPr/>
        </p:nvSpPr>
        <p:spPr>
          <a:xfrm>
            <a:off x="1943125" y="1693600"/>
            <a:ext cx="3372000" cy="565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US" sz="1500">
                <a:solidFill>
                  <a:schemeClr val="lt1"/>
                </a:solidFill>
              </a:rPr>
              <a:t>Financial Risks</a:t>
            </a:r>
            <a:endParaRPr b="1" sz="3200">
              <a:solidFill>
                <a:schemeClr val="lt1"/>
              </a:solidFill>
            </a:endParaRPr>
          </a:p>
        </p:txBody>
      </p:sp>
      <p:sp>
        <p:nvSpPr>
          <p:cNvPr id="426" name="Google Shape;426;p44"/>
          <p:cNvSpPr txBox="1"/>
          <p:nvPr/>
        </p:nvSpPr>
        <p:spPr>
          <a:xfrm>
            <a:off x="968575" y="2463450"/>
            <a:ext cx="2913900" cy="3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chemeClr val="dk1"/>
              </a:solidFill>
            </a:endParaRPr>
          </a:p>
        </p:txBody>
      </p:sp>
      <p:sp>
        <p:nvSpPr>
          <p:cNvPr id="427" name="Google Shape;427;p44"/>
          <p:cNvSpPr txBox="1"/>
          <p:nvPr/>
        </p:nvSpPr>
        <p:spPr>
          <a:xfrm>
            <a:off x="1991863" y="2463450"/>
            <a:ext cx="3274500" cy="3654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lt1"/>
              </a:buClr>
              <a:buSzPts val="1500"/>
              <a:buChar char="●"/>
            </a:pPr>
            <a:r>
              <a:rPr lang="en-US" sz="1500">
                <a:solidFill>
                  <a:schemeClr val="lt1"/>
                </a:solidFill>
              </a:rPr>
              <a:t>Quarterly financial results are expected to fluctuate due to various factors including product mix, currency exchange rates, and competitive pressures. </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lang="en-US" sz="1500">
                <a:solidFill>
                  <a:schemeClr val="lt1"/>
                </a:solidFill>
              </a:rPr>
              <a:t>Apple's investment portfolio is susceptible to market changes, and trade receivables carry credit risk, potentially heightened in adverse economic conditions.</a:t>
            </a:r>
            <a:endParaRPr sz="1100">
              <a:solidFill>
                <a:schemeClr val="lt1"/>
              </a:solidFill>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lt1"/>
              </a:solidFill>
            </a:endParaRPr>
          </a:p>
          <a:p>
            <a:pPr indent="0" lvl="0" marL="457200" rtl="0" algn="l">
              <a:spcBef>
                <a:spcPts val="0"/>
              </a:spcBef>
              <a:spcAft>
                <a:spcPts val="0"/>
              </a:spcAft>
              <a:buNone/>
            </a:pPr>
            <a:r>
              <a:t/>
            </a:r>
            <a:endParaRPr sz="1500" u="sng">
              <a:solidFill>
                <a:schemeClr val="lt1"/>
              </a:solidFill>
            </a:endParaRPr>
          </a:p>
        </p:txBody>
      </p:sp>
      <p:sp>
        <p:nvSpPr>
          <p:cNvPr id="428" name="Google Shape;428;p44"/>
          <p:cNvSpPr txBox="1"/>
          <p:nvPr/>
        </p:nvSpPr>
        <p:spPr>
          <a:xfrm>
            <a:off x="6902275" y="1623150"/>
            <a:ext cx="3372000" cy="565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US" sz="1500">
                <a:solidFill>
                  <a:schemeClr val="dk1"/>
                </a:solidFill>
              </a:rPr>
              <a:t>General Risks</a:t>
            </a:r>
            <a:endParaRPr b="1" sz="3200">
              <a:solidFill>
                <a:schemeClr val="dk1"/>
              </a:solidFill>
            </a:endParaRPr>
          </a:p>
        </p:txBody>
      </p:sp>
      <p:sp>
        <p:nvSpPr>
          <p:cNvPr id="429" name="Google Shape;429;p44"/>
          <p:cNvSpPr txBox="1"/>
          <p:nvPr/>
        </p:nvSpPr>
        <p:spPr>
          <a:xfrm>
            <a:off x="6951013" y="2258800"/>
            <a:ext cx="3274500" cy="3654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Char char="●"/>
            </a:pPr>
            <a:r>
              <a:rPr lang="en-US" sz="1500">
                <a:solidFill>
                  <a:schemeClr val="dk1"/>
                </a:solidFill>
              </a:rPr>
              <a:t>The company's stock price is subject to volatility and may be affected by broader market trends, the company's performance, and investor perceptions. </a:t>
            </a:r>
            <a:endParaRPr sz="1100">
              <a:solidFill>
                <a:schemeClr val="dk1"/>
              </a:solidFill>
            </a:endParaRPr>
          </a:p>
          <a:p>
            <a:pPr indent="0" lvl="0" marL="457200" rtl="0" algn="l">
              <a:spcBef>
                <a:spcPts val="0"/>
              </a:spcBef>
              <a:spcAft>
                <a:spcPts val="0"/>
              </a:spcAft>
              <a:buNone/>
            </a:pPr>
            <a:r>
              <a:t/>
            </a:r>
            <a:endParaRPr sz="15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29" name="Google Shape;129;p27"/>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30" name="Google Shape;130;p27"/>
          <p:cNvSpPr txBox="1"/>
          <p:nvPr/>
        </p:nvSpPr>
        <p:spPr>
          <a:xfrm>
            <a:off x="1900700" y="1130300"/>
            <a:ext cx="9028200" cy="4381500"/>
          </a:xfrm>
          <a:prstGeom prst="rect">
            <a:avLst/>
          </a:prstGeom>
          <a:noFill/>
          <a:ln>
            <a:noFill/>
          </a:ln>
        </p:spPr>
        <p:txBody>
          <a:bodyPr anchorCtr="0" anchor="t" bIns="45700" lIns="91425" spcFirstLastPara="1" rIns="91425" wrap="square" tIns="45700">
            <a:noAutofit/>
          </a:bodyPr>
          <a:lstStyle/>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Designs, manufactures and market smartphones, personal computers, tablets, wearables and accessories, and sells a variety of related services. </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The Company’s fiscal year is the 52- or 53-week period that ends on the last Saturday of September.</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As of September 30, 2023, the Company had approximately 161,000 full-time equivalent employees.</a:t>
            </a:r>
            <a:r>
              <a:rPr lang="en-US" sz="1100">
                <a:solidFill>
                  <a:schemeClr val="dk1"/>
                </a:solidFill>
              </a:rPr>
              <a:t>		</a:t>
            </a:r>
            <a:endParaRPr sz="1100">
              <a:solidFill>
                <a:schemeClr val="dk1"/>
              </a:solidFill>
            </a:endParaRPr>
          </a:p>
          <a:p>
            <a:pPr indent="0" lvl="0" marL="457200" rtl="0" algn="l">
              <a:lnSpc>
                <a:spcPct val="100000"/>
              </a:lnSpc>
              <a:spcBef>
                <a:spcPts val="0"/>
              </a:spcBef>
              <a:spcAft>
                <a:spcPts val="0"/>
              </a:spcAft>
              <a:buNone/>
            </a:pPr>
            <a:r>
              <a:rPr lang="en-US" sz="1100">
                <a:solidFill>
                  <a:schemeClr val="dk1"/>
                </a:solidFill>
              </a:rPr>
              <a:t>		</a:t>
            </a:r>
            <a:endParaRPr sz="1100">
              <a:solidFill>
                <a:schemeClr val="dk1"/>
              </a:solidFill>
            </a:endParaRPr>
          </a:p>
          <a:p>
            <a:pPr indent="-330200" lvl="0" marL="457200" rtl="0" algn="l">
              <a:lnSpc>
                <a:spcPct val="115000"/>
              </a:lnSpc>
              <a:spcBef>
                <a:spcPts val="120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As of October 20, 2023, there were 23,763 shareholders of record. </a:t>
            </a:r>
            <a:br>
              <a:rPr lang="en-US" sz="1600">
                <a:solidFill>
                  <a:srgbClr val="374151"/>
                </a:solidFill>
                <a:latin typeface="Montserrat"/>
                <a:ea typeface="Montserrat"/>
                <a:cs typeface="Montserrat"/>
                <a:sym typeface="Montserrat"/>
              </a:rPr>
            </a:b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Products includes :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iPhone: Smartphones with iOS.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Mac: Personal computers with macOS.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iPad: Tablets with iPadOS.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Wearables: Smartwatches (Apple Watch Ultra 2, Series 9, SE), wireless headphones (AirPods, AirPods Pro, AirPods Max, Beats).</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Home: Streaming/gaming (Apple TV), smart speakers (HomePod, HomePod mini).</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Accessories: Apple-branded and third-party accessories.</a:t>
            </a:r>
            <a:endParaRPr sz="1600">
              <a:solidFill>
                <a:srgbClr val="374151"/>
              </a:solidFill>
              <a:latin typeface="Montserrat"/>
              <a:ea typeface="Montserrat"/>
              <a:cs typeface="Montserrat"/>
              <a:sym typeface="Montserrat"/>
            </a:endParaRPr>
          </a:p>
          <a:p>
            <a:pPr indent="0" lvl="0" marL="457200" rtl="0" algn="l">
              <a:lnSpc>
                <a:spcPct val="100000"/>
              </a:lnSpc>
              <a:spcBef>
                <a:spcPts val="0"/>
              </a:spcBef>
              <a:spcAft>
                <a:spcPts val="0"/>
              </a:spcAft>
              <a:buNone/>
            </a:pPr>
            <a:r>
              <a:rPr lang="en-US" sz="1100">
                <a:solidFill>
                  <a:schemeClr val="dk1"/>
                </a:solidFill>
              </a:rPr>
              <a:t>			</a:t>
            </a:r>
            <a:endParaRPr sz="1100">
              <a:solidFill>
                <a:schemeClr val="dk1"/>
              </a:solidFill>
            </a:endParaRPr>
          </a:p>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31" name="Google Shape;131;p27"/>
          <p:cNvCxnSpPr/>
          <p:nvPr/>
        </p:nvCxnSpPr>
        <p:spPr>
          <a:xfrm>
            <a:off x="3151625" y="826125"/>
            <a:ext cx="6432000" cy="9900"/>
          </a:xfrm>
          <a:prstGeom prst="straightConnector1">
            <a:avLst/>
          </a:prstGeom>
          <a:noFill/>
          <a:ln cap="flat" cmpd="sng" w="9525">
            <a:solidFill>
              <a:srgbClr val="A57358"/>
            </a:solidFill>
            <a:prstDash val="solid"/>
            <a:miter lim="800000"/>
            <a:headEnd len="sm" w="sm" type="none"/>
            <a:tailEnd len="sm" w="sm" type="none"/>
          </a:ln>
        </p:spPr>
      </p:cxnSp>
      <p:grpSp>
        <p:nvGrpSpPr>
          <p:cNvPr id="132" name="Google Shape;132;p27"/>
          <p:cNvGrpSpPr/>
          <p:nvPr/>
        </p:nvGrpSpPr>
        <p:grpSpPr>
          <a:xfrm>
            <a:off x="-7" y="-4197"/>
            <a:ext cx="488016" cy="6866400"/>
            <a:chOff x="-730988" y="9025"/>
            <a:chExt cx="488016" cy="6866400"/>
          </a:xfrm>
        </p:grpSpPr>
        <p:sp>
          <p:nvSpPr>
            <p:cNvPr id="133" name="Google Shape;133;p27"/>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34" name="Google Shape;134;p27"/>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35" name="Google Shape;135;p27"/>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36" name="Google Shape;136;p27"/>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137" name="Google Shape;137;p27"/>
          <p:cNvSpPr txBox="1"/>
          <p:nvPr/>
        </p:nvSpPr>
        <p:spPr>
          <a:xfrm>
            <a:off x="607550" y="81100"/>
            <a:ext cx="11481000" cy="6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BACKGROUND</a:t>
            </a:r>
            <a:endParaRPr b="1" sz="41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43" name="Google Shape;143;p28"/>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44" name="Google Shape;144;p28"/>
          <p:cNvSpPr txBox="1"/>
          <p:nvPr/>
        </p:nvSpPr>
        <p:spPr>
          <a:xfrm>
            <a:off x="1402375" y="1629100"/>
            <a:ext cx="6286500" cy="4381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Services includes :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b="1" lang="en-US" sz="1600">
                <a:solidFill>
                  <a:srgbClr val="374151"/>
                </a:solidFill>
                <a:latin typeface="Montserrat"/>
                <a:ea typeface="Montserrat"/>
                <a:cs typeface="Montserrat"/>
                <a:sym typeface="Montserrat"/>
              </a:rPr>
              <a:t>Advertising</a:t>
            </a:r>
            <a:r>
              <a:rPr lang="en-US" sz="1600">
                <a:solidFill>
                  <a:srgbClr val="374151"/>
                </a:solidFill>
                <a:latin typeface="Montserrat"/>
                <a:ea typeface="Montserrat"/>
                <a:cs typeface="Montserrat"/>
                <a:sym typeface="Montserrat"/>
              </a:rPr>
              <a:t>: third-party licensing and Apple's advertising platforms.</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b="1" lang="en-US" sz="1600">
                <a:solidFill>
                  <a:srgbClr val="374151"/>
                </a:solidFill>
                <a:latin typeface="Montserrat"/>
                <a:ea typeface="Montserrat"/>
                <a:cs typeface="Montserrat"/>
                <a:sym typeface="Montserrat"/>
              </a:rPr>
              <a:t>AppleCare:</a:t>
            </a:r>
            <a:r>
              <a:rPr lang="en-US" sz="1600">
                <a:solidFill>
                  <a:srgbClr val="374151"/>
                </a:solidFill>
                <a:latin typeface="Montserrat"/>
                <a:ea typeface="Montserrat"/>
                <a:cs typeface="Montserrat"/>
                <a:sym typeface="Montserrat"/>
              </a:rPr>
              <a:t> Fee-based technical support and repair services under AppleCare brand</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b="1" lang="en-US" sz="1600">
                <a:solidFill>
                  <a:srgbClr val="374151"/>
                </a:solidFill>
                <a:latin typeface="Montserrat"/>
                <a:ea typeface="Montserrat"/>
                <a:cs typeface="Montserrat"/>
                <a:sym typeface="Montserrat"/>
              </a:rPr>
              <a:t>Cloud Services</a:t>
            </a:r>
            <a:r>
              <a:rPr lang="en-US" sz="1600">
                <a:solidFill>
                  <a:srgbClr val="374151"/>
                </a:solidFill>
                <a:latin typeface="Montserrat"/>
                <a:ea typeface="Montserrat"/>
                <a:cs typeface="Montserrat"/>
                <a:sym typeface="Montserrat"/>
              </a:rPr>
              <a:t>: Stores and synchronizes content across Apple devices and Windows PCs.</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b="1" lang="en-US" sz="1600">
                <a:solidFill>
                  <a:srgbClr val="374151"/>
                </a:solidFill>
                <a:latin typeface="Montserrat"/>
                <a:ea typeface="Montserrat"/>
                <a:cs typeface="Montserrat"/>
                <a:sym typeface="Montserrat"/>
              </a:rPr>
              <a:t>Digital Content</a:t>
            </a:r>
            <a:r>
              <a:rPr lang="en-US" sz="1600">
                <a:solidFill>
                  <a:srgbClr val="374151"/>
                </a:solidFill>
                <a:latin typeface="Montserrat"/>
                <a:ea typeface="Montserrat"/>
                <a:cs typeface="Montserrat"/>
                <a:sym typeface="Montserrat"/>
              </a:rPr>
              <a:t>: Platforms like App Store for apps and content downloads as well as subscription services </a:t>
            </a:r>
            <a:endParaRPr sz="1600">
              <a:solidFill>
                <a:srgbClr val="374151"/>
              </a:solidFill>
              <a:latin typeface="Montserrat"/>
              <a:ea typeface="Montserrat"/>
              <a:cs typeface="Montserrat"/>
              <a:sym typeface="Montserrat"/>
            </a:endParaRPr>
          </a:p>
          <a:p>
            <a:pPr indent="-330200" lvl="0" marL="914400" rtl="0" algn="l">
              <a:spcBef>
                <a:spcPts val="0"/>
              </a:spcBef>
              <a:spcAft>
                <a:spcPts val="0"/>
              </a:spcAft>
              <a:buClr>
                <a:srgbClr val="374151"/>
              </a:buClr>
              <a:buSzPts val="1600"/>
              <a:buFont typeface="Montserrat"/>
              <a:buChar char="❏"/>
            </a:pPr>
            <a:r>
              <a:rPr b="1" lang="en-US" sz="1600">
                <a:solidFill>
                  <a:srgbClr val="374151"/>
                </a:solidFill>
                <a:latin typeface="Montserrat"/>
                <a:ea typeface="Montserrat"/>
                <a:cs typeface="Montserrat"/>
                <a:sym typeface="Montserrat"/>
              </a:rPr>
              <a:t>Payment Services</a:t>
            </a:r>
            <a:r>
              <a:rPr lang="en-US" sz="1600">
                <a:solidFill>
                  <a:srgbClr val="374151"/>
                </a:solidFill>
                <a:latin typeface="Montserrat"/>
                <a:ea typeface="Montserrat"/>
                <a:cs typeface="Montserrat"/>
                <a:sym typeface="Montserrat"/>
              </a:rPr>
              <a:t>: Apple Card (co-branded credit card) and Apple Pay (cashless payments).</a:t>
            </a:r>
            <a:endParaRPr sz="1600">
              <a:solidFill>
                <a:srgbClr val="374151"/>
              </a:solidFill>
              <a:latin typeface="Montserrat"/>
              <a:ea typeface="Montserrat"/>
              <a:cs typeface="Montserrat"/>
              <a:sym typeface="Montserrat"/>
            </a:endParaRPr>
          </a:p>
          <a:p>
            <a:pPr indent="0" lvl="0" marL="914400" rtl="0" algn="l">
              <a:spcBef>
                <a:spcPts val="0"/>
              </a:spcBef>
              <a:spcAft>
                <a:spcPts val="0"/>
              </a:spcAft>
              <a:buNone/>
            </a:pPr>
            <a:r>
              <a:t/>
            </a:r>
            <a:endParaRPr sz="1600">
              <a:solidFill>
                <a:srgbClr val="374151"/>
              </a:solidFill>
              <a:latin typeface="Montserrat"/>
              <a:ea typeface="Montserrat"/>
              <a:cs typeface="Montserrat"/>
              <a:sym typeface="Montserrat"/>
            </a:endParaRPr>
          </a:p>
          <a:p>
            <a:pPr indent="0" lvl="0" marL="457200" rtl="0" algn="l">
              <a:lnSpc>
                <a:spcPct val="100000"/>
              </a:lnSpc>
              <a:spcBef>
                <a:spcPts val="0"/>
              </a:spcBef>
              <a:spcAft>
                <a:spcPts val="0"/>
              </a:spcAft>
              <a:buNone/>
            </a:pPr>
            <a:r>
              <a:rPr lang="en-US" sz="1100">
                <a:solidFill>
                  <a:schemeClr val="dk1"/>
                </a:solidFill>
              </a:rPr>
              <a:t>			</a:t>
            </a:r>
            <a:endParaRPr sz="1100">
              <a:solidFill>
                <a:schemeClr val="dk1"/>
              </a:solidFill>
            </a:endParaRPr>
          </a:p>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45" name="Google Shape;145;p28"/>
          <p:cNvCxnSpPr/>
          <p:nvPr/>
        </p:nvCxnSpPr>
        <p:spPr>
          <a:xfrm>
            <a:off x="3599925" y="855375"/>
            <a:ext cx="5321100" cy="0"/>
          </a:xfrm>
          <a:prstGeom prst="straightConnector1">
            <a:avLst/>
          </a:prstGeom>
          <a:noFill/>
          <a:ln cap="flat" cmpd="sng" w="9525">
            <a:solidFill>
              <a:srgbClr val="A57358"/>
            </a:solidFill>
            <a:prstDash val="solid"/>
            <a:miter lim="800000"/>
            <a:headEnd len="sm" w="sm" type="none"/>
            <a:tailEnd len="sm" w="sm" type="none"/>
          </a:ln>
        </p:spPr>
      </p:cxnSp>
      <p:grpSp>
        <p:nvGrpSpPr>
          <p:cNvPr id="146" name="Google Shape;146;p28"/>
          <p:cNvGrpSpPr/>
          <p:nvPr/>
        </p:nvGrpSpPr>
        <p:grpSpPr>
          <a:xfrm>
            <a:off x="16893" y="-4197"/>
            <a:ext cx="488016" cy="6866400"/>
            <a:chOff x="-730988" y="9025"/>
            <a:chExt cx="488016" cy="6866400"/>
          </a:xfrm>
        </p:grpSpPr>
        <p:sp>
          <p:nvSpPr>
            <p:cNvPr id="147" name="Google Shape;147;p28"/>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48" name="Google Shape;148;p28"/>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49" name="Google Shape;149;p28"/>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50" name="Google Shape;150;p28"/>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151" name="Google Shape;151;p28"/>
          <p:cNvSpPr txBox="1"/>
          <p:nvPr/>
        </p:nvSpPr>
        <p:spPr>
          <a:xfrm>
            <a:off x="607550" y="81100"/>
            <a:ext cx="11481000" cy="6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BACKGROUND</a:t>
            </a:r>
            <a:endParaRPr b="1" sz="4100">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57" name="Google Shape;157;p29"/>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58" name="Google Shape;158;p29"/>
          <p:cNvSpPr txBox="1"/>
          <p:nvPr/>
        </p:nvSpPr>
        <p:spPr>
          <a:xfrm>
            <a:off x="571425" y="1016000"/>
            <a:ext cx="11121000" cy="4381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sz="1600">
              <a:solidFill>
                <a:srgbClr val="374151"/>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Americas: Encompasses both North and South America.</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Europe: Includes European countries, the Middle East, and Africa.</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Greater China: Covers China mainland, Hong Kong, and Taiwan.</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Japan: Managed as a distinct segment.</a:t>
            </a:r>
            <a:endParaRPr sz="1600">
              <a:solidFill>
                <a:srgbClr val="374151"/>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374151"/>
              </a:buClr>
              <a:buSzPts val="1600"/>
              <a:buFont typeface="Montserrat"/>
              <a:buChar char="❏"/>
            </a:pPr>
            <a:r>
              <a:rPr lang="en-US" sz="1600">
                <a:solidFill>
                  <a:srgbClr val="374151"/>
                </a:solidFill>
                <a:latin typeface="Montserrat"/>
                <a:ea typeface="Montserrat"/>
                <a:cs typeface="Montserrat"/>
                <a:sym typeface="Montserrat"/>
              </a:rPr>
              <a:t>Rest of Asia Pacific: Includes Australia and Asian countries not covered in other segments.</a:t>
            </a:r>
            <a:endParaRPr sz="1600">
              <a:solidFill>
                <a:srgbClr val="374151"/>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374151"/>
              </a:solidFill>
              <a:latin typeface="Montserrat"/>
              <a:ea typeface="Montserrat"/>
              <a:cs typeface="Montserrat"/>
              <a:sym typeface="Montserrat"/>
            </a:endParaRPr>
          </a:p>
          <a:p>
            <a:pPr indent="0" lvl="0" marL="914400" rtl="0" algn="l">
              <a:spcBef>
                <a:spcPts val="0"/>
              </a:spcBef>
              <a:spcAft>
                <a:spcPts val="0"/>
              </a:spcAft>
              <a:buNone/>
            </a:pPr>
            <a:r>
              <a:t/>
            </a:r>
            <a:endParaRPr sz="1600">
              <a:solidFill>
                <a:srgbClr val="374151"/>
              </a:solidFill>
              <a:latin typeface="Montserrat"/>
              <a:ea typeface="Montserrat"/>
              <a:cs typeface="Montserrat"/>
              <a:sym typeface="Montserrat"/>
            </a:endParaRPr>
          </a:p>
          <a:p>
            <a:pPr indent="0" lvl="0" marL="457200" rtl="0" algn="l">
              <a:lnSpc>
                <a:spcPct val="100000"/>
              </a:lnSpc>
              <a:spcBef>
                <a:spcPts val="0"/>
              </a:spcBef>
              <a:spcAft>
                <a:spcPts val="0"/>
              </a:spcAft>
              <a:buNone/>
            </a:pPr>
            <a:r>
              <a:rPr lang="en-US" sz="1100">
                <a:solidFill>
                  <a:schemeClr val="dk1"/>
                </a:solidFill>
              </a:rPr>
              <a:t>			</a:t>
            </a:r>
            <a:endParaRPr sz="1100">
              <a:solidFill>
                <a:schemeClr val="dk1"/>
              </a:solidFill>
            </a:endParaRPr>
          </a:p>
          <a:p>
            <a:pPr indent="0" lvl="0" marL="457200" marR="0" rtl="0" algn="l">
              <a:lnSpc>
                <a:spcPct val="200000"/>
              </a:lnSpc>
              <a:spcBef>
                <a:spcPts val="0"/>
              </a:spcBef>
              <a:spcAft>
                <a:spcPts val="0"/>
              </a:spcAft>
              <a:buNone/>
            </a:pPr>
            <a:r>
              <a:t/>
            </a:r>
            <a:endParaRPr sz="1800">
              <a:solidFill>
                <a:srgbClr val="374151"/>
              </a:solidFill>
              <a:latin typeface="Montserrat Medium"/>
              <a:ea typeface="Montserrat Medium"/>
              <a:cs typeface="Montserrat Medium"/>
              <a:sym typeface="Montserrat Medium"/>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59" name="Google Shape;159;p29"/>
          <p:cNvCxnSpPr/>
          <p:nvPr/>
        </p:nvCxnSpPr>
        <p:spPr>
          <a:xfrm>
            <a:off x="2776846" y="869800"/>
            <a:ext cx="6456300" cy="24600"/>
          </a:xfrm>
          <a:prstGeom prst="straightConnector1">
            <a:avLst/>
          </a:prstGeom>
          <a:noFill/>
          <a:ln cap="flat" cmpd="sng" w="9525">
            <a:solidFill>
              <a:srgbClr val="A57358"/>
            </a:solidFill>
            <a:prstDash val="solid"/>
            <a:miter lim="800000"/>
            <a:headEnd len="sm" w="sm" type="none"/>
            <a:tailEnd len="sm" w="sm" type="none"/>
          </a:ln>
        </p:spPr>
      </p:cxnSp>
      <p:grpSp>
        <p:nvGrpSpPr>
          <p:cNvPr id="160" name="Google Shape;160;p29"/>
          <p:cNvGrpSpPr/>
          <p:nvPr/>
        </p:nvGrpSpPr>
        <p:grpSpPr>
          <a:xfrm>
            <a:off x="16893" y="-4197"/>
            <a:ext cx="488016" cy="6866400"/>
            <a:chOff x="-730988" y="9025"/>
            <a:chExt cx="488016" cy="6866400"/>
          </a:xfrm>
        </p:grpSpPr>
        <p:sp>
          <p:nvSpPr>
            <p:cNvPr id="161" name="Google Shape;161;p29"/>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162" name="Google Shape;162;p29"/>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63" name="Google Shape;163;p29"/>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164" name="Google Shape;164;p29"/>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pic>
        <p:nvPicPr>
          <p:cNvPr id="165" name="Google Shape;165;p29"/>
          <p:cNvPicPr preferRelativeResize="0"/>
          <p:nvPr/>
        </p:nvPicPr>
        <p:blipFill>
          <a:blip r:embed="rId3">
            <a:alphaModFix/>
          </a:blip>
          <a:stretch>
            <a:fillRect/>
          </a:stretch>
        </p:blipFill>
        <p:spPr>
          <a:xfrm>
            <a:off x="798450" y="2992826"/>
            <a:ext cx="5832225" cy="3520751"/>
          </a:xfrm>
          <a:prstGeom prst="rect">
            <a:avLst/>
          </a:prstGeom>
          <a:noFill/>
          <a:ln>
            <a:noFill/>
          </a:ln>
        </p:spPr>
      </p:pic>
      <p:sp>
        <p:nvSpPr>
          <p:cNvPr id="166" name="Google Shape;166;p29"/>
          <p:cNvSpPr txBox="1"/>
          <p:nvPr/>
        </p:nvSpPr>
        <p:spPr>
          <a:xfrm>
            <a:off x="2611875" y="0"/>
            <a:ext cx="7342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chemeClr val="dk1"/>
                </a:solidFill>
                <a:latin typeface="Montserrat"/>
                <a:ea typeface="Montserrat"/>
                <a:cs typeface="Montserrat"/>
                <a:sym typeface="Montserrat"/>
              </a:rPr>
              <a:t>Geographic Segments</a:t>
            </a:r>
            <a:endParaRPr/>
          </a:p>
        </p:txBody>
      </p:sp>
      <p:pic>
        <p:nvPicPr>
          <p:cNvPr id="167" name="Google Shape;167;p29"/>
          <p:cNvPicPr preferRelativeResize="0"/>
          <p:nvPr/>
        </p:nvPicPr>
        <p:blipFill>
          <a:blip r:embed="rId4">
            <a:alphaModFix/>
          </a:blip>
          <a:stretch>
            <a:fillRect/>
          </a:stretch>
        </p:blipFill>
        <p:spPr>
          <a:xfrm>
            <a:off x="6788075" y="3048175"/>
            <a:ext cx="5403926" cy="347165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p:nvPr/>
        </p:nvSpPr>
        <p:spPr>
          <a:xfrm>
            <a:off x="994425" y="3735559"/>
            <a:ext cx="8980500" cy="253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30"/>
          <p:cNvSpPr/>
          <p:nvPr/>
        </p:nvSpPr>
        <p:spPr>
          <a:xfrm>
            <a:off x="994425" y="946600"/>
            <a:ext cx="8980500" cy="249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30"/>
          <p:cNvSpPr txBox="1"/>
          <p:nvPr/>
        </p:nvSpPr>
        <p:spPr>
          <a:xfrm>
            <a:off x="1090150" y="9783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chemeClr val="dk1"/>
                </a:solidFill>
              </a:rPr>
              <a:t>Supply Chain Disruption Risks</a:t>
            </a:r>
            <a:endParaRPr sz="1200"/>
          </a:p>
        </p:txBody>
      </p:sp>
      <p:sp>
        <p:nvSpPr>
          <p:cNvPr id="176" name="Google Shape;176;p30"/>
          <p:cNvSpPr txBox="1"/>
          <p:nvPr/>
        </p:nvSpPr>
        <p:spPr>
          <a:xfrm>
            <a:off x="1087163" y="3783038"/>
            <a:ext cx="3932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chemeClr val="dk1"/>
                </a:solidFill>
              </a:rPr>
              <a:t>Intense Market Competition</a:t>
            </a:r>
            <a:endParaRPr sz="1200"/>
          </a:p>
        </p:txBody>
      </p:sp>
      <p:sp>
        <p:nvSpPr>
          <p:cNvPr id="177" name="Google Shape;177;p30"/>
          <p:cNvSpPr txBox="1"/>
          <p:nvPr/>
        </p:nvSpPr>
        <p:spPr>
          <a:xfrm>
            <a:off x="1090150" y="1347625"/>
            <a:ext cx="7083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Supplier distribution:</a:t>
            </a:r>
            <a:r>
              <a:rPr lang="en-US" sz="1200"/>
              <a:t> Asia, Europe, and the Americas.</a:t>
            </a:r>
            <a:endParaRPr sz="1200"/>
          </a:p>
          <a:p>
            <a:pPr indent="0" lvl="0" marL="0" rtl="0" algn="l">
              <a:spcBef>
                <a:spcPts val="0"/>
              </a:spcBef>
              <a:spcAft>
                <a:spcPts val="0"/>
              </a:spcAft>
              <a:buNone/>
            </a:pPr>
            <a:r>
              <a:rPr b="1" lang="en-US" sz="1200"/>
              <a:t>Production bases: </a:t>
            </a:r>
            <a:r>
              <a:rPr lang="en-US" sz="1200"/>
              <a:t>China, India, Brazil, and Vietnam.</a:t>
            </a:r>
            <a:endParaRPr sz="1200"/>
          </a:p>
        </p:txBody>
      </p:sp>
      <p:sp>
        <p:nvSpPr>
          <p:cNvPr id="178" name="Google Shape;178;p30"/>
          <p:cNvSpPr txBox="1"/>
          <p:nvPr/>
        </p:nvSpPr>
        <p:spPr>
          <a:xfrm>
            <a:off x="1090150" y="1843050"/>
            <a:ext cx="8462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chemeClr val="dk1"/>
                </a:solidFill>
              </a:rPr>
              <a:t>Problem: </a:t>
            </a:r>
            <a:endParaRPr b="1" sz="1200">
              <a:solidFill>
                <a:schemeClr val="dk1"/>
              </a:solidFill>
            </a:endParaRPr>
          </a:p>
          <a:p>
            <a:pPr indent="0" lvl="0" marL="0" rtl="0" algn="l">
              <a:spcBef>
                <a:spcPts val="0"/>
              </a:spcBef>
              <a:spcAft>
                <a:spcPts val="0"/>
              </a:spcAft>
              <a:buNone/>
            </a:pPr>
            <a:r>
              <a:rPr lang="en-US" sz="1200">
                <a:solidFill>
                  <a:schemeClr val="dk1"/>
                </a:solidFill>
              </a:rPr>
              <a:t>Disruptions in the global supply chain, such as international health incidents and geopolitical economic issues, can affect the production and delivery of products, as well as impact the survival and development of suppliers.</a:t>
            </a:r>
            <a:endParaRPr sz="1200"/>
          </a:p>
        </p:txBody>
      </p:sp>
      <p:sp>
        <p:nvSpPr>
          <p:cNvPr id="179" name="Google Shape;179;p30"/>
          <p:cNvSpPr txBox="1"/>
          <p:nvPr/>
        </p:nvSpPr>
        <p:spPr>
          <a:xfrm>
            <a:off x="1093138" y="4152350"/>
            <a:ext cx="8462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Problem: </a:t>
            </a:r>
            <a:endParaRPr b="1" sz="1200"/>
          </a:p>
          <a:p>
            <a:pPr indent="0" lvl="0" marL="0" rtl="0" algn="l">
              <a:spcBef>
                <a:spcPts val="0"/>
              </a:spcBef>
              <a:spcAft>
                <a:spcPts val="0"/>
              </a:spcAft>
              <a:buNone/>
            </a:pPr>
            <a:r>
              <a:rPr lang="en-US" sz="1200"/>
              <a:t>Increased competition can negatively impact market share and earnings. In the tech world, not staying ahead with innovation or falling behind competitors can lead to lower sales and affect profits.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US" sz="1200"/>
              <a:t>Response Measures:</a:t>
            </a:r>
            <a:endParaRPr b="1" sz="1200"/>
          </a:p>
          <a:p>
            <a:pPr indent="0" lvl="0" marL="0" rtl="0" algn="l">
              <a:spcBef>
                <a:spcPts val="0"/>
              </a:spcBef>
              <a:spcAft>
                <a:spcPts val="0"/>
              </a:spcAft>
              <a:buNone/>
            </a:pPr>
            <a:r>
              <a:rPr lang="en-US" sz="1200"/>
              <a:t>· Quality Assurance, Pr</a:t>
            </a:r>
            <a:r>
              <a:rPr lang="en-US" sz="1200"/>
              <a:t>ic</a:t>
            </a:r>
            <a:r>
              <a:rPr lang="en-US" sz="1200"/>
              <a:t>ing Strategy, Marketing</a:t>
            </a:r>
            <a:endParaRPr sz="1200"/>
          </a:p>
          <a:p>
            <a:pPr indent="0" lvl="0" marL="0" rtl="0" algn="l">
              <a:spcBef>
                <a:spcPts val="0"/>
              </a:spcBef>
              <a:spcAft>
                <a:spcPts val="0"/>
              </a:spcAft>
              <a:buNone/>
            </a:pPr>
            <a:r>
              <a:rPr lang="en-US" sz="1200"/>
              <a:t>· R&amp;D Investment: Apple boosts its innovation by increasing research and development spending.</a:t>
            </a:r>
            <a:endParaRPr sz="1200"/>
          </a:p>
          <a:p>
            <a:pPr indent="0" lvl="0" marL="0" rtl="0" algn="l">
              <a:spcBef>
                <a:spcPts val="0"/>
              </a:spcBef>
              <a:spcAft>
                <a:spcPts val="0"/>
              </a:spcAft>
              <a:buNone/>
            </a:pPr>
            <a:r>
              <a:rPr lang="en-US" sz="1200"/>
              <a:t>· Showcasing Strengths: Products like the M series chips and Apple Vision Pro highlight Apple's commitment to leading the market with innovative technologies.</a:t>
            </a:r>
            <a:endParaRPr sz="1200"/>
          </a:p>
        </p:txBody>
      </p:sp>
      <p:sp>
        <p:nvSpPr>
          <p:cNvPr id="180" name="Google Shape;180;p30"/>
          <p:cNvSpPr txBox="1"/>
          <p:nvPr/>
        </p:nvSpPr>
        <p:spPr>
          <a:xfrm>
            <a:off x="1090150" y="2629700"/>
            <a:ext cx="8364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Response Measures：</a:t>
            </a:r>
            <a:endParaRPr b="1" sz="1200"/>
          </a:p>
          <a:p>
            <a:pPr indent="0" lvl="0" marL="0" rtl="0" algn="l">
              <a:spcBef>
                <a:spcPts val="0"/>
              </a:spcBef>
              <a:spcAft>
                <a:spcPts val="0"/>
              </a:spcAft>
              <a:buNone/>
            </a:pPr>
            <a:r>
              <a:rPr lang="en-US" sz="1200">
                <a:solidFill>
                  <a:schemeClr val="dk1"/>
                </a:solidFill>
              </a:rPr>
              <a:t>· Apple diversify its supply chain and spread its production bases globally.</a:t>
            </a:r>
            <a:endParaRPr sz="1200">
              <a:solidFill>
                <a:schemeClr val="dk1"/>
              </a:solidFill>
            </a:endParaRPr>
          </a:p>
          <a:p>
            <a:pPr indent="0" lvl="0" marL="0" rtl="0" algn="l">
              <a:spcBef>
                <a:spcPts val="0"/>
              </a:spcBef>
              <a:spcAft>
                <a:spcPts val="0"/>
              </a:spcAft>
              <a:buClr>
                <a:schemeClr val="dk1"/>
              </a:buClr>
              <a:buSzPts val="1100"/>
              <a:buFont typeface="Arial"/>
              <a:buNone/>
            </a:pPr>
            <a:r>
              <a:rPr lang="en-US" sz="1200">
                <a:solidFill>
                  <a:schemeClr val="dk1"/>
                </a:solidFill>
              </a:rPr>
              <a:t>· Provide financial support to key suppliers.</a:t>
            </a:r>
            <a:endParaRPr b="1" sz="1200"/>
          </a:p>
        </p:txBody>
      </p:sp>
      <p:cxnSp>
        <p:nvCxnSpPr>
          <p:cNvPr id="181" name="Google Shape;181;p30"/>
          <p:cNvCxnSpPr/>
          <p:nvPr/>
        </p:nvCxnSpPr>
        <p:spPr>
          <a:xfrm>
            <a:off x="1155150" y="3570875"/>
            <a:ext cx="4381200" cy="9900"/>
          </a:xfrm>
          <a:prstGeom prst="straightConnector1">
            <a:avLst/>
          </a:prstGeom>
          <a:noFill/>
          <a:ln cap="flat" cmpd="sng" w="9525">
            <a:solidFill>
              <a:schemeClr val="dk2"/>
            </a:solidFill>
            <a:prstDash val="solid"/>
            <a:round/>
            <a:headEnd len="med" w="med" type="none"/>
            <a:tailEnd len="med" w="med" type="none"/>
          </a:ln>
        </p:spPr>
      </p:cxnSp>
      <p:sp>
        <p:nvSpPr>
          <p:cNvPr id="182" name="Google Shape;182;p30"/>
          <p:cNvSpPr/>
          <p:nvPr/>
        </p:nvSpPr>
        <p:spPr>
          <a:xfrm>
            <a:off x="16893" y="-4197"/>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83" name="Google Shape;183;p30"/>
          <p:cNvPicPr preferRelativeResize="0"/>
          <p:nvPr/>
        </p:nvPicPr>
        <p:blipFill>
          <a:blip r:embed="rId3">
            <a:alphaModFix/>
          </a:blip>
          <a:stretch>
            <a:fillRect/>
          </a:stretch>
        </p:blipFill>
        <p:spPr>
          <a:xfrm>
            <a:off x="833695" y="946600"/>
            <a:ext cx="10203176" cy="5660725"/>
          </a:xfrm>
          <a:prstGeom prst="rect">
            <a:avLst/>
          </a:prstGeom>
          <a:noFill/>
          <a:ln cap="flat" cmpd="sng" w="9525">
            <a:solidFill>
              <a:schemeClr val="dk2"/>
            </a:solidFill>
            <a:prstDash val="solid"/>
            <a:round/>
            <a:headEnd len="sm" w="sm" type="none"/>
            <a:tailEnd len="sm" w="sm" type="none"/>
          </a:ln>
        </p:spPr>
      </p:pic>
      <p:sp>
        <p:nvSpPr>
          <p:cNvPr id="184" name="Google Shape;184;p30"/>
          <p:cNvSpPr txBox="1"/>
          <p:nvPr/>
        </p:nvSpPr>
        <p:spPr>
          <a:xfrm>
            <a:off x="571425" y="49400"/>
            <a:ext cx="1072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RISKS</a:t>
            </a:r>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185" name="Google Shape;185;p30"/>
          <p:cNvCxnSpPr/>
          <p:nvPr/>
        </p:nvCxnSpPr>
        <p:spPr>
          <a:xfrm>
            <a:off x="4389250" y="796700"/>
            <a:ext cx="3235800" cy="19500"/>
          </a:xfrm>
          <a:prstGeom prst="straightConnector1">
            <a:avLst/>
          </a:prstGeom>
          <a:noFill/>
          <a:ln cap="flat" cmpd="sng" w="9525">
            <a:solidFill>
              <a:srgbClr val="A57358"/>
            </a:solidFill>
            <a:prstDash val="solid"/>
            <a:miter lim="800000"/>
            <a:headEnd len="sm" w="sm" type="none"/>
            <a:tailEnd len="sm" w="sm" type="none"/>
          </a:ln>
        </p:spPr>
      </p:cxnSp>
      <p:pic>
        <p:nvPicPr>
          <p:cNvPr id="186" name="Google Shape;186;p30"/>
          <p:cNvPicPr preferRelativeResize="0"/>
          <p:nvPr/>
        </p:nvPicPr>
        <p:blipFill>
          <a:blip r:embed="rId4">
            <a:alphaModFix/>
          </a:blip>
          <a:stretch>
            <a:fillRect/>
          </a:stretch>
        </p:blipFill>
        <p:spPr>
          <a:xfrm>
            <a:off x="833700" y="946600"/>
            <a:ext cx="10337351" cy="56607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1"/>
          <p:cNvSpPr/>
          <p:nvPr/>
        </p:nvSpPr>
        <p:spPr>
          <a:xfrm>
            <a:off x="1179250" y="4939550"/>
            <a:ext cx="8980500" cy="1496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3" name="Google Shape;193;p31"/>
          <p:cNvSpPr/>
          <p:nvPr/>
        </p:nvSpPr>
        <p:spPr>
          <a:xfrm>
            <a:off x="1179250" y="2830350"/>
            <a:ext cx="8980500" cy="1750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4" name="Google Shape;194;p31"/>
          <p:cNvSpPr/>
          <p:nvPr/>
        </p:nvSpPr>
        <p:spPr>
          <a:xfrm>
            <a:off x="1179250" y="1130300"/>
            <a:ext cx="8980500" cy="138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5" name="Google Shape;195;p31"/>
          <p:cNvSpPr txBox="1"/>
          <p:nvPr/>
        </p:nvSpPr>
        <p:spPr>
          <a:xfrm>
            <a:off x="1278375" y="2830350"/>
            <a:ext cx="4530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chemeClr val="dk1"/>
                </a:solidFill>
              </a:rPr>
              <a:t>Data Security and Privacy Protection</a:t>
            </a:r>
            <a:endParaRPr sz="1300"/>
          </a:p>
        </p:txBody>
      </p:sp>
      <p:sp>
        <p:nvSpPr>
          <p:cNvPr id="196" name="Google Shape;196;p31"/>
          <p:cNvSpPr txBox="1"/>
          <p:nvPr/>
        </p:nvSpPr>
        <p:spPr>
          <a:xfrm>
            <a:off x="1278375" y="1130300"/>
            <a:ext cx="5689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US" sz="1300">
                <a:solidFill>
                  <a:schemeClr val="dk1"/>
                </a:solidFill>
              </a:rPr>
              <a:t>Global economic fluctuations &amp; Currency fluctuations</a:t>
            </a:r>
            <a:endParaRPr b="1" sz="1300">
              <a:solidFill>
                <a:schemeClr val="dk1"/>
              </a:solidFill>
            </a:endParaRPr>
          </a:p>
        </p:txBody>
      </p:sp>
      <p:sp>
        <p:nvSpPr>
          <p:cNvPr id="197" name="Google Shape;197;p31"/>
          <p:cNvSpPr txBox="1"/>
          <p:nvPr/>
        </p:nvSpPr>
        <p:spPr>
          <a:xfrm>
            <a:off x="1278375" y="4939538"/>
            <a:ext cx="42165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US" sz="1300">
                <a:solidFill>
                  <a:schemeClr val="dk1"/>
                </a:solidFill>
              </a:rPr>
              <a:t>I</a:t>
            </a:r>
            <a:r>
              <a:rPr b="1" lang="en-US" sz="1300">
                <a:solidFill>
                  <a:schemeClr val="dk1"/>
                </a:solidFill>
              </a:rPr>
              <a:t>ntellectual property and legal regulations</a:t>
            </a:r>
            <a:endParaRPr b="1" sz="1300">
              <a:solidFill>
                <a:schemeClr val="dk1"/>
              </a:solidFill>
            </a:endParaRPr>
          </a:p>
        </p:txBody>
      </p:sp>
      <p:sp>
        <p:nvSpPr>
          <p:cNvPr id="198" name="Google Shape;198;p31"/>
          <p:cNvSpPr/>
          <p:nvPr/>
        </p:nvSpPr>
        <p:spPr>
          <a:xfrm>
            <a:off x="16893" y="-4197"/>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9" name="Google Shape;199;p31"/>
          <p:cNvSpPr txBox="1"/>
          <p:nvPr/>
        </p:nvSpPr>
        <p:spPr>
          <a:xfrm>
            <a:off x="571425" y="49400"/>
            <a:ext cx="10727700" cy="8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4100">
                <a:solidFill>
                  <a:schemeClr val="dk1"/>
                </a:solidFill>
                <a:latin typeface="Montserrat"/>
                <a:ea typeface="Montserrat"/>
                <a:cs typeface="Montserrat"/>
                <a:sym typeface="Montserrat"/>
              </a:rPr>
              <a:t>RISKS</a:t>
            </a:r>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00" name="Google Shape;200;p31"/>
          <p:cNvCxnSpPr/>
          <p:nvPr/>
        </p:nvCxnSpPr>
        <p:spPr>
          <a:xfrm>
            <a:off x="4389250" y="796700"/>
            <a:ext cx="3235800" cy="19500"/>
          </a:xfrm>
          <a:prstGeom prst="straightConnector1">
            <a:avLst/>
          </a:prstGeom>
          <a:noFill/>
          <a:ln cap="flat" cmpd="sng" w="9525">
            <a:solidFill>
              <a:srgbClr val="A57358"/>
            </a:solidFill>
            <a:prstDash val="solid"/>
            <a:miter lim="800000"/>
            <a:headEnd len="sm" w="sm" type="none"/>
            <a:tailEnd len="sm" w="sm" type="none"/>
          </a:ln>
        </p:spPr>
      </p:cxnSp>
      <p:sp>
        <p:nvSpPr>
          <p:cNvPr id="201" name="Google Shape;201;p31"/>
          <p:cNvSpPr txBox="1"/>
          <p:nvPr/>
        </p:nvSpPr>
        <p:spPr>
          <a:xfrm>
            <a:off x="1278375" y="3215250"/>
            <a:ext cx="86139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Problem</a:t>
            </a:r>
            <a:r>
              <a:rPr b="1" lang="en-US" sz="1200"/>
              <a:t>:</a:t>
            </a:r>
            <a:r>
              <a:rPr lang="en-US" sz="1200"/>
              <a:t> Data security and privacy are hot topics that can affect a company's reputation and user trust.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US" sz="1200"/>
              <a:t>Response Measures:</a:t>
            </a:r>
            <a:endParaRPr b="1" sz="1200"/>
          </a:p>
          <a:p>
            <a:pPr indent="0" lvl="0" marL="0" rtl="0" algn="l">
              <a:spcBef>
                <a:spcPts val="0"/>
              </a:spcBef>
              <a:spcAft>
                <a:spcPts val="0"/>
              </a:spcAft>
              <a:buNone/>
            </a:pPr>
            <a:r>
              <a:rPr lang="en-US" sz="1200"/>
              <a:t>· </a:t>
            </a:r>
            <a:r>
              <a:rPr lang="en-US" sz="1200"/>
              <a:t>Apple's Commitment: Apple prioritizes the security and privacy of user data.</a:t>
            </a:r>
            <a:endParaRPr sz="1200"/>
          </a:p>
          <a:p>
            <a:pPr indent="0" lvl="0" marL="0" rtl="0" algn="l">
              <a:spcBef>
                <a:spcPts val="0"/>
              </a:spcBef>
              <a:spcAft>
                <a:spcPts val="0"/>
              </a:spcAft>
              <a:buNone/>
            </a:pPr>
            <a:r>
              <a:rPr lang="en-US" sz="1200"/>
              <a:t>· Enhanced Security: Implements stronger encryption techniques and security protocols to protect user information.</a:t>
            </a:r>
            <a:endParaRPr sz="1200"/>
          </a:p>
          <a:p>
            <a:pPr indent="0" lvl="0" marL="0" rtl="0" algn="l">
              <a:spcBef>
                <a:spcPts val="0"/>
              </a:spcBef>
              <a:spcAft>
                <a:spcPts val="0"/>
              </a:spcAft>
              <a:buNone/>
            </a:pPr>
            <a:r>
              <a:rPr lang="en-US" sz="1200"/>
              <a:t>· Global Compliance: Adheres to international data protection regulations to ensure user privacy is respected worldwide.</a:t>
            </a:r>
            <a:endParaRPr sz="1200"/>
          </a:p>
        </p:txBody>
      </p:sp>
      <p:sp>
        <p:nvSpPr>
          <p:cNvPr id="202" name="Google Shape;202;p31"/>
          <p:cNvSpPr txBox="1"/>
          <p:nvPr/>
        </p:nvSpPr>
        <p:spPr>
          <a:xfrm>
            <a:off x="1278375" y="5229400"/>
            <a:ext cx="86139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t>Problem</a:t>
            </a:r>
            <a:r>
              <a:rPr b="1" lang="en-US" sz="1200"/>
              <a:t>:</a:t>
            </a:r>
            <a:r>
              <a:rPr lang="en-US" sz="1200"/>
              <a:t> Protecting intellectual property and complying with international legal standards are crucial for Apple.</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US" sz="1200"/>
              <a:t>Response Measures</a:t>
            </a:r>
            <a:r>
              <a:rPr b="1" lang="en-US" sz="1200"/>
              <a:t>: </a:t>
            </a:r>
            <a:endParaRPr b="1" sz="1200"/>
          </a:p>
          <a:p>
            <a:pPr indent="0" lvl="0" marL="0" rtl="0" algn="l">
              <a:spcBef>
                <a:spcPts val="0"/>
              </a:spcBef>
              <a:spcAft>
                <a:spcPts val="0"/>
              </a:spcAft>
              <a:buNone/>
            </a:pPr>
            <a:r>
              <a:rPr lang="en-US" sz="1200"/>
              <a:t>· </a:t>
            </a:r>
            <a:r>
              <a:rPr lang="en-US" sz="1200"/>
              <a:t>Actively safeguards its patents, trademarks, and copyrights worldwide. </a:t>
            </a:r>
            <a:endParaRPr sz="1200"/>
          </a:p>
          <a:p>
            <a:pPr indent="0" lvl="0" marL="0" rtl="0" algn="l">
              <a:spcBef>
                <a:spcPts val="0"/>
              </a:spcBef>
              <a:spcAft>
                <a:spcPts val="0"/>
              </a:spcAft>
              <a:buNone/>
            </a:pPr>
            <a:r>
              <a:rPr lang="en-US" sz="1200"/>
              <a:t>· Ensures compliance with laws and regulations in different countries and regions.</a:t>
            </a:r>
            <a:endParaRPr sz="1200"/>
          </a:p>
        </p:txBody>
      </p:sp>
      <p:sp>
        <p:nvSpPr>
          <p:cNvPr id="203" name="Google Shape;203;p31"/>
          <p:cNvSpPr txBox="1"/>
          <p:nvPr/>
        </p:nvSpPr>
        <p:spPr>
          <a:xfrm>
            <a:off x="1278375" y="1502400"/>
            <a:ext cx="8723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200">
                <a:solidFill>
                  <a:schemeClr val="dk1"/>
                </a:solidFill>
              </a:rPr>
              <a:t>Problem</a:t>
            </a:r>
            <a:r>
              <a:rPr b="1" lang="en-US" sz="1200">
                <a:solidFill>
                  <a:schemeClr val="dk1"/>
                </a:solidFill>
              </a:rPr>
              <a:t>:</a:t>
            </a:r>
            <a:r>
              <a:rPr lang="en-US" sz="1200">
                <a:solidFill>
                  <a:schemeClr val="dk1"/>
                </a:solidFill>
              </a:rPr>
              <a:t> Apple faces risks from changes in the global economy and currency values.</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b="1" lang="en-US" sz="1200">
                <a:solidFill>
                  <a:schemeClr val="dk1"/>
                </a:solidFill>
              </a:rPr>
              <a:t>Response Measures: </a:t>
            </a:r>
            <a:endParaRPr b="1" sz="1200">
              <a:solidFill>
                <a:schemeClr val="dk1"/>
              </a:solidFill>
            </a:endParaRPr>
          </a:p>
          <a:p>
            <a:pPr indent="0" lvl="0" marL="0" rtl="0" algn="l">
              <a:spcBef>
                <a:spcPts val="0"/>
              </a:spcBef>
              <a:spcAft>
                <a:spcPts val="0"/>
              </a:spcAft>
              <a:buNone/>
            </a:pPr>
            <a:r>
              <a:rPr lang="en-US" sz="1200">
                <a:solidFill>
                  <a:schemeClr val="dk1"/>
                </a:solidFill>
              </a:rPr>
              <a:t>· </a:t>
            </a:r>
            <a:r>
              <a:rPr lang="en-US" sz="1200">
                <a:solidFill>
                  <a:schemeClr val="dk1"/>
                </a:solidFill>
              </a:rPr>
              <a:t>Utilizes various financial tools and strategies, like futures contracts and options, to hedge against these fluctuations.</a:t>
            </a:r>
            <a:endParaRPr sz="1200">
              <a:solidFill>
                <a:schemeClr val="dk1"/>
              </a:solidFill>
            </a:endParaRPr>
          </a:p>
        </p:txBody>
      </p:sp>
      <p:cxnSp>
        <p:nvCxnSpPr>
          <p:cNvPr id="204" name="Google Shape;204;p31"/>
          <p:cNvCxnSpPr/>
          <p:nvPr/>
        </p:nvCxnSpPr>
        <p:spPr>
          <a:xfrm>
            <a:off x="1352925" y="2663463"/>
            <a:ext cx="4381200" cy="990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31"/>
          <p:cNvCxnSpPr/>
          <p:nvPr/>
        </p:nvCxnSpPr>
        <p:spPr>
          <a:xfrm>
            <a:off x="1352925" y="4755400"/>
            <a:ext cx="4381200" cy="9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11" name="Google Shape;211;p32"/>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12" name="Google Shape;212;p32"/>
          <p:cNvCxnSpPr/>
          <p:nvPr/>
        </p:nvCxnSpPr>
        <p:spPr>
          <a:xfrm flipH="1" rot="10800000">
            <a:off x="3171125" y="893900"/>
            <a:ext cx="6725100" cy="10200"/>
          </a:xfrm>
          <a:prstGeom prst="straightConnector1">
            <a:avLst/>
          </a:prstGeom>
          <a:noFill/>
          <a:ln cap="flat" cmpd="sng" w="9525">
            <a:solidFill>
              <a:srgbClr val="A57358"/>
            </a:solidFill>
            <a:prstDash val="solid"/>
            <a:miter lim="800000"/>
            <a:headEnd len="sm" w="sm" type="none"/>
            <a:tailEnd len="sm" w="sm" type="none"/>
          </a:ln>
        </p:spPr>
      </p:cxnSp>
      <p:grpSp>
        <p:nvGrpSpPr>
          <p:cNvPr id="213" name="Google Shape;213;p32"/>
          <p:cNvGrpSpPr/>
          <p:nvPr/>
        </p:nvGrpSpPr>
        <p:grpSpPr>
          <a:xfrm>
            <a:off x="16893" y="-4197"/>
            <a:ext cx="488016" cy="6866400"/>
            <a:chOff x="-730988" y="9025"/>
            <a:chExt cx="488016" cy="6866400"/>
          </a:xfrm>
        </p:grpSpPr>
        <p:sp>
          <p:nvSpPr>
            <p:cNvPr id="214" name="Google Shape;214;p32"/>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15" name="Google Shape;215;p32"/>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16" name="Google Shape;216;p32"/>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17" name="Google Shape;217;p32"/>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218" name="Google Shape;218;p32"/>
          <p:cNvSpPr txBox="1"/>
          <p:nvPr/>
        </p:nvSpPr>
        <p:spPr>
          <a:xfrm>
            <a:off x="3498750" y="63175"/>
            <a:ext cx="7342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chemeClr val="dk1"/>
                </a:solidFill>
                <a:latin typeface="Montserrat"/>
                <a:ea typeface="Montserrat"/>
                <a:cs typeface="Montserrat"/>
                <a:sym typeface="Montserrat"/>
              </a:rPr>
              <a:t>Financial Overview</a:t>
            </a:r>
            <a:endParaRPr/>
          </a:p>
        </p:txBody>
      </p:sp>
      <p:pic>
        <p:nvPicPr>
          <p:cNvPr id="219" name="Google Shape;219;p32"/>
          <p:cNvPicPr preferRelativeResize="0"/>
          <p:nvPr/>
        </p:nvPicPr>
        <p:blipFill>
          <a:blip r:embed="rId3">
            <a:alphaModFix/>
          </a:blip>
          <a:stretch>
            <a:fillRect/>
          </a:stretch>
        </p:blipFill>
        <p:spPr>
          <a:xfrm>
            <a:off x="660400" y="1130298"/>
            <a:ext cx="8574173" cy="2073600"/>
          </a:xfrm>
          <a:prstGeom prst="rect">
            <a:avLst/>
          </a:prstGeom>
          <a:noFill/>
          <a:ln>
            <a:noFill/>
          </a:ln>
        </p:spPr>
      </p:pic>
      <p:pic>
        <p:nvPicPr>
          <p:cNvPr id="220" name="Google Shape;220;p32"/>
          <p:cNvPicPr preferRelativeResize="0"/>
          <p:nvPr/>
        </p:nvPicPr>
        <p:blipFill>
          <a:blip r:embed="rId4">
            <a:alphaModFix/>
          </a:blip>
          <a:stretch>
            <a:fillRect/>
          </a:stretch>
        </p:blipFill>
        <p:spPr>
          <a:xfrm>
            <a:off x="733123" y="4012200"/>
            <a:ext cx="8176801" cy="1867150"/>
          </a:xfrm>
          <a:prstGeom prst="rect">
            <a:avLst/>
          </a:prstGeom>
          <a:noFill/>
          <a:ln>
            <a:noFill/>
          </a:ln>
        </p:spPr>
      </p:pic>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21" name="Google Shape;221;p32"/>
          <p:cNvSpPr/>
          <p:nvPr/>
        </p:nvSpPr>
        <p:spPr>
          <a:xfrm>
            <a:off x="9128400" y="1028700"/>
            <a:ext cx="2884200" cy="2073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sz="1600">
                <a:solidFill>
                  <a:srgbClr val="374151"/>
                </a:solidFill>
                <a:latin typeface="Montserrat"/>
                <a:ea typeface="Montserrat"/>
                <a:cs typeface="Montserrat"/>
                <a:sym typeface="Montserrat"/>
              </a:rPr>
              <a:t>2023 Financial Overview :</a:t>
            </a:r>
            <a:br>
              <a:rPr b="1" lang="en-US" sz="1600">
                <a:solidFill>
                  <a:srgbClr val="374151"/>
                </a:solidFill>
                <a:latin typeface="Montserrat"/>
                <a:ea typeface="Montserrat"/>
                <a:cs typeface="Montserrat"/>
                <a:sym typeface="Montserrat"/>
              </a:rPr>
            </a:br>
            <a:r>
              <a:rPr b="1" lang="en-US" sz="1600">
                <a:solidFill>
                  <a:srgbClr val="374151"/>
                </a:solidFill>
                <a:latin typeface="Montserrat"/>
                <a:ea typeface="Montserrat"/>
                <a:cs typeface="Montserrat"/>
                <a:sym typeface="Montserrat"/>
              </a:rPr>
              <a:t> </a:t>
            </a:r>
            <a:endParaRPr b="1" sz="1600">
              <a:solidFill>
                <a:srgbClr val="374151"/>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374151"/>
              </a:buClr>
              <a:buSzPts val="1300"/>
              <a:buFont typeface="Montserrat"/>
              <a:buChar char="❏"/>
            </a:pPr>
            <a:r>
              <a:rPr lang="en-US" sz="1300">
                <a:solidFill>
                  <a:srgbClr val="374151"/>
                </a:solidFill>
                <a:latin typeface="Montserrat"/>
                <a:ea typeface="Montserrat"/>
                <a:cs typeface="Montserrat"/>
                <a:sym typeface="Montserrat"/>
              </a:rPr>
              <a:t>Total net sales: $383.3 billion.</a:t>
            </a:r>
            <a:endParaRPr sz="1300">
              <a:solidFill>
                <a:srgbClr val="374151"/>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374151"/>
              </a:buClr>
              <a:buSzPts val="1300"/>
              <a:buFont typeface="Montserrat"/>
              <a:buChar char="❏"/>
            </a:pPr>
            <a:r>
              <a:rPr b="1" lang="en-US" sz="1300">
                <a:solidFill>
                  <a:srgbClr val="374151"/>
                </a:solidFill>
                <a:latin typeface="Montserrat"/>
                <a:ea typeface="Montserrat"/>
                <a:cs typeface="Montserrat"/>
                <a:sym typeface="Montserrat"/>
              </a:rPr>
              <a:t>Regional Sales</a:t>
            </a:r>
            <a:r>
              <a:rPr lang="en-US" sz="1300">
                <a:solidFill>
                  <a:srgbClr val="374151"/>
                </a:solidFill>
                <a:latin typeface="Montserrat"/>
                <a:ea typeface="Montserrat"/>
                <a:cs typeface="Montserrat"/>
                <a:sym typeface="Montserrat"/>
              </a:rPr>
              <a:t>: Americas, Europe, Greater China, and Japan saw decreases (4%, 1%, 2%, and 7% respectively), mainly from lower iPhone &amp; Mac sales and currency impacts. Rest of Asia Pacific experienced a 1% increase, led by iPhone and Services.</a:t>
            </a:r>
            <a:endParaRPr sz="1300">
              <a:solidFill>
                <a:srgbClr val="374151"/>
              </a:solidFill>
              <a:latin typeface="Montserrat"/>
              <a:ea typeface="Montserrat"/>
              <a:cs typeface="Montserrat"/>
              <a:sym typeface="Montserrat"/>
            </a:endParaRPr>
          </a:p>
          <a:p>
            <a:pPr indent="-311150" lvl="0" marL="457200" rtl="0" algn="l">
              <a:lnSpc>
                <a:spcPct val="115000"/>
              </a:lnSpc>
              <a:spcBef>
                <a:spcPts val="0"/>
              </a:spcBef>
              <a:spcAft>
                <a:spcPts val="0"/>
              </a:spcAft>
              <a:buClr>
                <a:srgbClr val="374151"/>
              </a:buClr>
              <a:buSzPts val="1300"/>
              <a:buFont typeface="Montserrat"/>
              <a:buChar char="❏"/>
            </a:pPr>
            <a:r>
              <a:rPr b="1" lang="en-US" sz="1300">
                <a:solidFill>
                  <a:srgbClr val="374151"/>
                </a:solidFill>
                <a:latin typeface="Montserrat"/>
                <a:ea typeface="Montserrat"/>
                <a:cs typeface="Montserrat"/>
                <a:sym typeface="Montserrat"/>
              </a:rPr>
              <a:t>Product Performance</a:t>
            </a:r>
            <a:r>
              <a:rPr lang="en-US" sz="1300">
                <a:solidFill>
                  <a:srgbClr val="374151"/>
                </a:solidFill>
                <a:latin typeface="Montserrat"/>
                <a:ea typeface="Montserrat"/>
                <a:cs typeface="Montserrat"/>
                <a:sym typeface="Montserrat"/>
              </a:rPr>
              <a:t>: iPhone sales slightly down by 2%, Mac declined sharply by 27%, and iPad decreased by 3%. Wearables and Accessories also fell by 3%. Services, however, grew by 9% across all areas.</a:t>
            </a:r>
            <a:endParaRPr sz="1000">
              <a:solidFill>
                <a:schemeClr val="dk1"/>
              </a:solidFill>
            </a:endParaRPr>
          </a:p>
          <a:p>
            <a:pPr indent="0" lvl="0" marL="457200" rtl="0" algn="l">
              <a:lnSpc>
                <a:spcPct val="115000"/>
              </a:lnSpc>
              <a:spcBef>
                <a:spcPts val="0"/>
              </a:spcBef>
              <a:spcAft>
                <a:spcPts val="0"/>
              </a:spcAft>
              <a:buNone/>
            </a:pPr>
            <a:r>
              <a:t/>
            </a:r>
            <a:endParaRPr>
              <a:solidFill>
                <a:srgbClr val="37415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a:solidFill>
                <a:srgbClr val="374151"/>
              </a:solidFill>
              <a:latin typeface="Montserrat"/>
              <a:ea typeface="Montserrat"/>
              <a:cs typeface="Montserrat"/>
              <a:sym typeface="Montserrat"/>
            </a:endParaRPr>
          </a:p>
          <a:p>
            <a:pPr indent="0" lvl="0" marL="0" marR="0" rtl="0" algn="l">
              <a:lnSpc>
                <a:spcPct val="150000"/>
              </a:lnSpc>
              <a:spcBef>
                <a:spcPts val="0"/>
              </a:spcBef>
              <a:spcAft>
                <a:spcPts val="0"/>
              </a:spcAft>
              <a:buNone/>
            </a:pPr>
            <a:r>
              <a:t/>
            </a:r>
            <a:endParaRPr>
              <a:solidFill>
                <a:srgbClr val="37415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27" name="Google Shape;227;p33"/>
          <p:cNvSpPr txBox="1"/>
          <p:nvPr/>
        </p:nvSpPr>
        <p:spPr>
          <a:xfrm>
            <a:off x="10489642" y="288472"/>
            <a:ext cx="14085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1000">
                <a:solidFill>
                  <a:schemeClr val="lt1"/>
                </a:solidFill>
                <a:latin typeface="Arial"/>
                <a:ea typeface="Arial"/>
                <a:cs typeface="Arial"/>
                <a:sym typeface="Arial"/>
              </a:rPr>
              <a:t>Page </a:t>
            </a:r>
            <a:fld id="{00000000-1234-1234-1234-123412341234}" type="slidenum">
              <a:rPr b="0" lang="en-US" sz="1000">
                <a:solidFill>
                  <a:schemeClr val="lt1"/>
                </a:solidFill>
                <a:latin typeface="Arial"/>
                <a:ea typeface="Arial"/>
                <a:cs typeface="Arial"/>
                <a:sym typeface="Arial"/>
              </a:rPr>
              <a:t>‹#›</a:t>
            </a:fld>
            <a:endParaRPr b="0" sz="1000">
              <a:solidFill>
                <a:schemeClr val="lt1"/>
              </a:solidFill>
              <a:latin typeface="Arial"/>
              <a:ea typeface="Arial"/>
              <a:cs typeface="Arial"/>
              <a:sym typeface="Arial"/>
            </a:endParaRPr>
          </a:p>
        </p:txBody>
      </p:sp>
      <p:grpSp>
        <p:nvGrpSpPr>
          <p:cNvPr id="228" name="Google Shape;228;p33"/>
          <p:cNvGrpSpPr/>
          <p:nvPr/>
        </p:nvGrpSpPr>
        <p:grpSpPr>
          <a:xfrm>
            <a:off x="16893" y="-4197"/>
            <a:ext cx="488016" cy="6866400"/>
            <a:chOff x="-730988" y="9025"/>
            <a:chExt cx="488016" cy="6866400"/>
          </a:xfrm>
        </p:grpSpPr>
        <p:sp>
          <p:nvSpPr>
            <p:cNvPr id="229" name="Google Shape;229;p33"/>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30" name="Google Shape;230;p33"/>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31" name="Google Shape;231;p33"/>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32" name="Google Shape;232;p33"/>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pic>
        <p:nvPicPr>
          <p:cNvPr id="233" name="Google Shape;233;p33"/>
          <p:cNvPicPr preferRelativeResize="0"/>
          <p:nvPr/>
        </p:nvPicPr>
        <p:blipFill>
          <a:blip r:embed="rId3">
            <a:alphaModFix/>
          </a:blip>
          <a:stretch>
            <a:fillRect/>
          </a:stretch>
        </p:blipFill>
        <p:spPr>
          <a:xfrm>
            <a:off x="660408" y="485000"/>
            <a:ext cx="5903105" cy="5649099"/>
          </a:xfrm>
          <a:prstGeom prst="rect">
            <a:avLst/>
          </a:prstGeom>
          <a:noFill/>
          <a:ln>
            <a:noFill/>
          </a:ln>
        </p:spPr>
      </p:pic>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34" name="Google Shape;234;p33"/>
          <p:cNvSpPr/>
          <p:nvPr/>
        </p:nvSpPr>
        <p:spPr>
          <a:xfrm>
            <a:off x="7822475" y="387550"/>
            <a:ext cx="2884200" cy="2073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sz="1600">
                <a:solidFill>
                  <a:srgbClr val="374151"/>
                </a:solidFill>
                <a:latin typeface="Montserrat"/>
                <a:ea typeface="Montserrat"/>
                <a:cs typeface="Montserrat"/>
                <a:sym typeface="Montserrat"/>
              </a:rPr>
              <a:t>2023 Financial Overview : </a:t>
            </a:r>
            <a:endParaRPr b="1" sz="1600">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Total net sales: $383.3 billion.</a:t>
            </a: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Net </a:t>
            </a:r>
            <a:r>
              <a:rPr lang="en-US">
                <a:solidFill>
                  <a:srgbClr val="374151"/>
                </a:solidFill>
                <a:latin typeface="Montserrat"/>
                <a:ea typeface="Montserrat"/>
                <a:cs typeface="Montserrat"/>
                <a:sym typeface="Montserrat"/>
              </a:rPr>
              <a:t>sales increased from 2021 to 2022 but then slightly decreased from 2022 to 2023.</a:t>
            </a: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operating income increased from 2021 to 2022 but then slightly decreased from 2022 to 2023.</a:t>
            </a: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Income before provision for income taxes increased from 2021 to 2022 but then slightly decreased from 2022 to 2023 not reaching 2021 level.</a:t>
            </a:r>
            <a:endParaRPr>
              <a:solidFill>
                <a:srgbClr val="374151"/>
              </a:solidFill>
              <a:latin typeface="Montserrat"/>
              <a:ea typeface="Montserrat"/>
              <a:cs typeface="Montserrat"/>
              <a:sym typeface="Montserrat"/>
            </a:endParaRPr>
          </a:p>
          <a:p>
            <a:pPr indent="-317500" lvl="0" marL="457200" rtl="0" algn="l">
              <a:lnSpc>
                <a:spcPct val="115000"/>
              </a:lnSpc>
              <a:spcBef>
                <a:spcPts val="0"/>
              </a:spcBef>
              <a:spcAft>
                <a:spcPts val="0"/>
              </a:spcAft>
              <a:buClr>
                <a:srgbClr val="374151"/>
              </a:buClr>
              <a:buSzPts val="1400"/>
              <a:buFont typeface="Montserrat"/>
              <a:buChar char="❏"/>
            </a:pPr>
            <a:r>
              <a:rPr lang="en-US">
                <a:solidFill>
                  <a:srgbClr val="374151"/>
                </a:solidFill>
                <a:latin typeface="Montserrat"/>
                <a:ea typeface="Montserrat"/>
                <a:cs typeface="Montserrat"/>
                <a:sym typeface="Montserrat"/>
              </a:rPr>
              <a:t>Net income: $9</a:t>
            </a:r>
            <a:r>
              <a:rPr lang="en-US">
                <a:solidFill>
                  <a:srgbClr val="374151"/>
                </a:solidFill>
                <a:latin typeface="Montserrat"/>
                <a:ea typeface="Montserrat"/>
                <a:cs typeface="Montserrat"/>
                <a:sym typeface="Montserrat"/>
              </a:rPr>
              <a:t>7.</a:t>
            </a:r>
            <a:r>
              <a:rPr lang="en-US">
                <a:solidFill>
                  <a:srgbClr val="374151"/>
                </a:solidFill>
                <a:latin typeface="Montserrat"/>
                <a:ea typeface="Montserrat"/>
                <a:cs typeface="Montserrat"/>
                <a:sym typeface="Montserrat"/>
              </a:rPr>
              <a:t>0 billion which</a:t>
            </a:r>
            <a:r>
              <a:rPr lang="en-US">
                <a:solidFill>
                  <a:srgbClr val="374151"/>
                </a:solidFill>
                <a:latin typeface="Montserrat"/>
                <a:ea typeface="Montserrat"/>
                <a:cs typeface="Montserrat"/>
                <a:sym typeface="Montserrat"/>
              </a:rPr>
              <a:t> increased from 2021 to 2022 but then slightly decreased from 2022 to 2023 not reaching 2021 level..</a:t>
            </a:r>
            <a:endParaRPr>
              <a:solidFill>
                <a:srgbClr val="374151"/>
              </a:solidFill>
              <a:latin typeface="Montserrat"/>
              <a:ea typeface="Montserrat"/>
              <a:cs typeface="Montserrat"/>
              <a:sym typeface="Montserrat"/>
            </a:endParaRPr>
          </a:p>
          <a:p>
            <a:pPr indent="0" lvl="0" marL="0" marR="0" rtl="0" algn="l">
              <a:lnSpc>
                <a:spcPct val="150000"/>
              </a:lnSpc>
              <a:spcBef>
                <a:spcPts val="0"/>
              </a:spcBef>
              <a:spcAft>
                <a:spcPts val="0"/>
              </a:spcAft>
              <a:buNone/>
            </a:pPr>
            <a:r>
              <a:t/>
            </a:r>
            <a:endParaRPr>
              <a:solidFill>
                <a:srgbClr val="374151"/>
              </a:solidFill>
              <a:latin typeface="Montserrat"/>
              <a:ea typeface="Montserrat"/>
              <a:cs typeface="Montserrat"/>
              <a:sym typeface="Montserrat"/>
            </a:endParaRPr>
          </a:p>
        </p:txBody>
      </p:sp>
      <p:pic>
        <p:nvPicPr>
          <p:cNvPr id="235" name="Google Shape;235;p33"/>
          <p:cNvPicPr preferRelativeResize="0"/>
          <p:nvPr/>
        </p:nvPicPr>
        <p:blipFill>
          <a:blip r:embed="rId4">
            <a:alphaModFix/>
          </a:blip>
          <a:stretch>
            <a:fillRect/>
          </a:stretch>
        </p:blipFill>
        <p:spPr>
          <a:xfrm>
            <a:off x="4926950" y="2911948"/>
            <a:ext cx="11531599" cy="3016165"/>
          </a:xfrm>
          <a:prstGeom prst="rect">
            <a:avLst/>
          </a:prstGeom>
          <a:noFill/>
          <a:ln>
            <a:noFill/>
          </a:ln>
        </p:spPr>
      </p:pic>
      <p:pic>
        <p:nvPicPr>
          <p:cNvPr id="236" name="Google Shape;236;p33"/>
          <p:cNvPicPr preferRelativeResize="0"/>
          <p:nvPr/>
        </p:nvPicPr>
        <p:blipFill>
          <a:blip r:embed="rId5">
            <a:alphaModFix/>
          </a:blip>
          <a:stretch>
            <a:fillRect/>
          </a:stretch>
        </p:blipFill>
        <p:spPr>
          <a:xfrm>
            <a:off x="6350727" y="212253"/>
            <a:ext cx="6730870" cy="5001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3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cxnSp>
        <p:nvCxn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42" name="Google Shape;242;p34"/>
          <p:cNvCxnSpPr/>
          <p:nvPr/>
        </p:nvCxnSpPr>
        <p:spPr>
          <a:xfrm flipH="1" rot="10800000">
            <a:off x="2167300" y="878875"/>
            <a:ext cx="6725100" cy="10200"/>
          </a:xfrm>
          <a:prstGeom prst="straightConnector1">
            <a:avLst/>
          </a:prstGeom>
          <a:noFill/>
          <a:ln cap="flat" cmpd="sng" w="9525">
            <a:solidFill>
              <a:srgbClr val="A57358"/>
            </a:solidFill>
            <a:prstDash val="solid"/>
            <a:miter lim="800000"/>
            <a:headEnd len="sm" w="sm" type="none"/>
            <a:tailEnd len="sm" w="sm" type="none"/>
          </a:ln>
        </p:spPr>
      </p:cxnSp>
      <p:grpSp>
        <p:nvGrpSpPr>
          <p:cNvPr id="243" name="Google Shape;243;p34"/>
          <p:cNvGrpSpPr/>
          <p:nvPr/>
        </p:nvGrpSpPr>
        <p:grpSpPr>
          <a:xfrm>
            <a:off x="16893" y="-4197"/>
            <a:ext cx="488016" cy="6866400"/>
            <a:chOff x="-730988" y="9025"/>
            <a:chExt cx="488016" cy="6866400"/>
          </a:xfrm>
        </p:grpSpPr>
        <p:sp>
          <p:nvSpPr>
            <p:cNvPr id="244" name="Google Shape;244;p34"/>
            <p:cNvSpPr/>
            <p:nvPr/>
          </p:nvSpPr>
          <p:spPr>
            <a:xfrm>
              <a:off x="-730988" y="9025"/>
              <a:ext cx="480900" cy="6866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45" name="Google Shape;245;p34"/>
            <p:cNvGrpSpPr/>
            <p:nvPr/>
          </p:nvGrpSpPr>
          <p:grpSpPr>
            <a:xfrm>
              <a:off x="-489111" y="901700"/>
              <a:ext cx="246138" cy="3776326"/>
              <a:chOff x="-1293558" y="56134"/>
              <a:chExt cx="306600" cy="4703944"/>
            </a:xfrm>
          </p:grpSpPr>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46" name="Google Shape;246;p34"/>
              <p:cNvSpPr txBox="1"/>
              <p:nvPr/>
            </p:nvSpPr>
            <p:spPr>
              <a:xfrm rot="5400000">
                <a:off x="-1442208" y="204784"/>
                <a:ext cx="603900" cy="306600"/>
              </a:xfrm>
              <a:prstGeom prst="rect">
                <a:avLst/>
              </a:prstGeom>
              <a:noFill/>
              <a:ln>
                <a:noFill/>
              </a:ln>
            </p:spPr>
            <p:txBody>
              <a:bodyPr anchorCtr="0" anchor="t" bIns="45700" lIns="91425" spcFirstLastPara="1" rIns="91425" wrap="square" tIns="45700">
                <a:spAutoFit/>
              </a:bodyPr>
              <a:lstStyle/>
              <a:p>
                <a:pPr indent="0" lvl="0" marL="0" marR="0" rtl="0" algn="l">
                  <a:lnSpc>
                    <a:spcPct val="140000"/>
                  </a:lnSpc>
                  <a:spcBef>
                    <a:spcPts val="0"/>
                  </a:spcBef>
                  <a:spcAft>
                    <a:spcPts val="0"/>
                  </a:spcAft>
                  <a:buNone/>
                </a:pPr>
                <a:r>
                  <a:t/>
                </a:r>
                <a:endParaRPr sz="1000">
                  <a:solidFill>
                    <a:schemeClr val="lt1"/>
                  </a:solidFill>
                  <a:latin typeface="Arial"/>
                  <a:ea typeface="Arial"/>
                  <a:cs typeface="Arial"/>
                  <a:sym typeface="Arial"/>
                </a:endParaRPr>
              </a:p>
            </p:txBody>
          </p:sp>
          <p:sp>
            <p:nvSpPr>
              <p:cNvPr descr="e7d195523061f1c01d60fa9f1cfcbfb3d7dea265119d71e15FBB43640B43E9A75E03FE54C774D5D4779ED45933E78901D3CB0E69E39D04A9E1E9B25CF060C4BCA4D072860494D0D8E683C2FE58414E15B7C10CC6073AE4593E7C3A704F3464AB8468941DDB6C3578789925F66C5B2F4D50129D959FE9459454AB927CE01A4440CBCB567CFBAFB066" id="247" name="Google Shape;247;p34"/>
              <p:cNvSpPr txBox="1"/>
              <p:nvPr/>
            </p:nvSpPr>
            <p:spPr>
              <a:xfrm rot="5400000">
                <a:off x="-1442208" y="4304828"/>
                <a:ext cx="603900" cy="306600"/>
              </a:xfrm>
              <a:prstGeom prst="rect">
                <a:avLst/>
              </a:prstGeom>
              <a:noFill/>
              <a:ln>
                <a:noFill/>
              </a:ln>
            </p:spPr>
            <p:txBody>
              <a:bodyPr anchorCtr="0" anchor="t" bIns="45700" lIns="91425" spcFirstLastPara="1" rIns="91425" wrap="square" tIns="45700">
                <a:spAutoFit/>
              </a:bodyPr>
              <a:lstStyle/>
              <a:p>
                <a:pPr indent="0" lvl="0" marL="0" marR="0" rtl="0" algn="ctr">
                  <a:lnSpc>
                    <a:spcPct val="140000"/>
                  </a:lnSpc>
                  <a:spcBef>
                    <a:spcPts val="0"/>
                  </a:spcBef>
                  <a:spcAft>
                    <a:spcPts val="0"/>
                  </a:spcAft>
                  <a:buNone/>
                </a:pPr>
                <a:r>
                  <a:t/>
                </a:r>
                <a:endParaRPr sz="1000">
                  <a:solidFill>
                    <a:schemeClr val="lt1"/>
                  </a:solidFill>
                  <a:latin typeface="Arial"/>
                  <a:ea typeface="Arial"/>
                  <a:cs typeface="Arial"/>
                  <a:sym typeface="Arial"/>
                </a:endParaRPr>
              </a:p>
            </p:txBody>
          </p:sp>
        </p:grpSp>
      </p:grpSp>
      <p:sp>
        <p:nvSpPr>
          <p:cNvPr id="248" name="Google Shape;248;p34"/>
          <p:cNvSpPr txBox="1"/>
          <p:nvPr/>
        </p:nvSpPr>
        <p:spPr>
          <a:xfrm>
            <a:off x="3498750" y="63175"/>
            <a:ext cx="7342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chemeClr val="dk1"/>
                </a:solidFill>
                <a:latin typeface="Montserrat"/>
                <a:ea typeface="Montserrat"/>
                <a:cs typeface="Montserrat"/>
                <a:sym typeface="Montserrat"/>
              </a:rPr>
              <a:t>Balance Sheet</a:t>
            </a:r>
            <a:endParaRPr/>
          </a:p>
        </p:txBody>
      </p:sp>
      <p:sp>
        <p:nvSpPr>
          <p:cNvPr descr="e7d195523061f1c03a90ee8e42cb24248e56383cd534985688F9F494128731F165EE95AB4B0C0A38076AAEA07667B1565C446FC45FF01DFB0E885BCDBDF3A284F3DB14DA61DD97F0BAB2E6C668FB493134AC41F878C6E5F80248FCA523E8EB1F15B2BB074895C40D38F4F06F7A31A31796F3CBC473D8CD3789B3D7B48E536FAA60F89080F39560DAFA324BB0848D5C6D" id="249" name="Google Shape;249;p34"/>
          <p:cNvSpPr/>
          <p:nvPr/>
        </p:nvSpPr>
        <p:spPr>
          <a:xfrm>
            <a:off x="8018775" y="2026325"/>
            <a:ext cx="2884200" cy="2073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a:solidFill>
                <a:srgbClr val="374151"/>
              </a:solidFill>
              <a:latin typeface="Montserrat"/>
              <a:ea typeface="Montserrat"/>
              <a:cs typeface="Montserrat"/>
              <a:sym typeface="Montserrat"/>
            </a:endParaRPr>
          </a:p>
        </p:txBody>
      </p:sp>
      <p:pic>
        <p:nvPicPr>
          <p:cNvPr id="250" name="Google Shape;250;p34"/>
          <p:cNvPicPr preferRelativeResize="0"/>
          <p:nvPr/>
        </p:nvPicPr>
        <p:blipFill>
          <a:blip r:embed="rId3">
            <a:alphaModFix/>
          </a:blip>
          <a:stretch>
            <a:fillRect/>
          </a:stretch>
        </p:blipFill>
        <p:spPr>
          <a:xfrm>
            <a:off x="834950" y="1028700"/>
            <a:ext cx="4933701" cy="5589925"/>
          </a:xfrm>
          <a:prstGeom prst="rect">
            <a:avLst/>
          </a:prstGeom>
          <a:noFill/>
          <a:ln>
            <a:noFill/>
          </a:ln>
        </p:spPr>
      </p:pic>
      <p:pic>
        <p:nvPicPr>
          <p:cNvPr id="251" name="Google Shape;251;p34"/>
          <p:cNvPicPr preferRelativeResize="0"/>
          <p:nvPr/>
        </p:nvPicPr>
        <p:blipFill>
          <a:blip r:embed="rId4">
            <a:alphaModFix/>
          </a:blip>
          <a:stretch>
            <a:fillRect/>
          </a:stretch>
        </p:blipFill>
        <p:spPr>
          <a:xfrm>
            <a:off x="7509625" y="941138"/>
            <a:ext cx="4578899" cy="2741000"/>
          </a:xfrm>
          <a:prstGeom prst="rect">
            <a:avLst/>
          </a:prstGeom>
          <a:noFill/>
          <a:ln>
            <a:noFill/>
          </a:ln>
        </p:spPr>
      </p:pic>
      <p:pic>
        <p:nvPicPr>
          <p:cNvPr id="252" name="Google Shape;252;p34"/>
          <p:cNvPicPr preferRelativeResize="0"/>
          <p:nvPr/>
        </p:nvPicPr>
        <p:blipFill>
          <a:blip r:embed="rId5">
            <a:alphaModFix/>
          </a:blip>
          <a:stretch>
            <a:fillRect/>
          </a:stretch>
        </p:blipFill>
        <p:spPr>
          <a:xfrm>
            <a:off x="8211801" y="3644925"/>
            <a:ext cx="680600" cy="246800"/>
          </a:xfrm>
          <a:prstGeom prst="rect">
            <a:avLst/>
          </a:prstGeom>
          <a:noFill/>
          <a:ln>
            <a:noFill/>
          </a:ln>
        </p:spPr>
      </p:pic>
      <p:pic>
        <p:nvPicPr>
          <p:cNvPr id="253" name="Google Shape;253;p34"/>
          <p:cNvPicPr preferRelativeResize="0"/>
          <p:nvPr/>
        </p:nvPicPr>
        <p:blipFill>
          <a:blip r:embed="rId6">
            <a:alphaModFix/>
          </a:blip>
          <a:stretch>
            <a:fillRect/>
          </a:stretch>
        </p:blipFill>
        <p:spPr>
          <a:xfrm>
            <a:off x="8058201" y="3891725"/>
            <a:ext cx="4088792" cy="2453275"/>
          </a:xfrm>
          <a:prstGeom prst="rect">
            <a:avLst/>
          </a:prstGeom>
          <a:noFill/>
          <a:ln>
            <a:noFill/>
          </a:ln>
        </p:spPr>
      </p:pic>
      <p:pic>
        <p:nvPicPr>
          <p:cNvPr id="254" name="Google Shape;254;p34"/>
          <p:cNvPicPr preferRelativeResize="0"/>
          <p:nvPr/>
        </p:nvPicPr>
        <p:blipFill>
          <a:blip r:embed="rId7">
            <a:alphaModFix/>
          </a:blip>
          <a:stretch>
            <a:fillRect/>
          </a:stretch>
        </p:blipFill>
        <p:spPr>
          <a:xfrm>
            <a:off x="8688475" y="6345000"/>
            <a:ext cx="1544800" cy="205125"/>
          </a:xfrm>
          <a:prstGeom prst="rect">
            <a:avLst/>
          </a:prstGeom>
          <a:noFill/>
          <a:ln>
            <a:noFill/>
          </a:ln>
        </p:spPr>
      </p:pic>
      <p:pic>
        <p:nvPicPr>
          <p:cNvPr id="255" name="Google Shape;255;p34"/>
          <p:cNvPicPr preferRelativeResize="0"/>
          <p:nvPr/>
        </p:nvPicPr>
        <p:blipFill>
          <a:blip r:embed="rId8">
            <a:alphaModFix/>
          </a:blip>
          <a:stretch>
            <a:fillRect/>
          </a:stretch>
        </p:blipFill>
        <p:spPr>
          <a:xfrm>
            <a:off x="5728138" y="1049925"/>
            <a:ext cx="735725" cy="5547450"/>
          </a:xfrm>
          <a:prstGeom prst="rect">
            <a:avLst/>
          </a:prstGeom>
          <a:noFill/>
          <a:ln>
            <a:noFill/>
          </a:ln>
        </p:spPr>
      </p:pic>
      <p:pic>
        <p:nvPicPr>
          <p:cNvPr id="256" name="Google Shape;256;p34"/>
          <p:cNvPicPr preferRelativeResize="0"/>
          <p:nvPr/>
        </p:nvPicPr>
        <p:blipFill>
          <a:blip r:embed="rId9">
            <a:alphaModFix/>
          </a:blip>
          <a:stretch>
            <a:fillRect/>
          </a:stretch>
        </p:blipFill>
        <p:spPr>
          <a:xfrm>
            <a:off x="6463850" y="1088925"/>
            <a:ext cx="611169" cy="55899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